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6858000" cx="9144000"/>
  <p:notesSz cx="6858000" cy="9144000"/>
  <p:embeddedFontLst>
    <p:embeddedFont>
      <p:font typeface="Helvetica Neue"/>
      <p:regular r:id="rId56"/>
      <p:bold r:id="rId57"/>
      <p:italic r:id="rId58"/>
      <p:boldItalic r:id="rId59"/>
    </p:embeddedFont>
    <p:embeddedFont>
      <p:font typeface="Arial Black"/>
      <p:regular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DE201DC-439A-4BAE-A5C7-7F47B8533EE5}">
  <a:tblStyle styleId="{ADE201DC-439A-4BAE-A5C7-7F47B8533EE5}" styleName="Table_0">
    <a:wholeTbl>
      <a:tcTxStyle b="off" i="off">
        <a:font>
          <a:latin typeface="Trebuchet MS"/>
          <a:ea typeface="Trebuchet MS"/>
          <a:cs typeface="Trebuchet MS"/>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026A7DA-C3AD-4301-9CBC-70822535F918}"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rialBlack-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HelveticaNeue-bold.fntdata"/><Relationship Id="rId12" Type="http://schemas.openxmlformats.org/officeDocument/2006/relationships/slide" Target="slides/slide6.xml"/><Relationship Id="rId56" Type="http://schemas.openxmlformats.org/officeDocument/2006/relationships/font" Target="fonts/HelveticaNeue-regular.fntdata"/><Relationship Id="rId15" Type="http://schemas.openxmlformats.org/officeDocument/2006/relationships/slide" Target="slides/slide9.xml"/><Relationship Id="rId59" Type="http://schemas.openxmlformats.org/officeDocument/2006/relationships/font" Target="fonts/HelveticaNeue-boldItalic.fntdata"/><Relationship Id="rId14" Type="http://schemas.openxmlformats.org/officeDocument/2006/relationships/slide" Target="slides/slide8.xml"/><Relationship Id="rId58" Type="http://schemas.openxmlformats.org/officeDocument/2006/relationships/font" Target="fonts/HelveticaNeue-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4" name="Shape 4"/>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 name="Shape 30"/>
        <p:cNvGrpSpPr/>
        <p:nvPr/>
      </p:nvGrpSpPr>
      <p:grpSpPr>
        <a:xfrm>
          <a:off x="0" y="0"/>
          <a:ext cx="0" cy="0"/>
          <a:chOff x="0" y="0"/>
          <a:chExt cx="0" cy="0"/>
        </a:xfrm>
      </p:grpSpPr>
      <p:sp>
        <p:nvSpPr>
          <p:cNvPr id="31" name="Shape 3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32" name="Shape 32"/>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17999"/>
              </a:lnSpc>
              <a:spcBef>
                <a:spcPts val="0"/>
              </a:spcBef>
              <a:spcAft>
                <a:spcPts val="0"/>
              </a:spcAft>
              <a:buNone/>
            </a:pPr>
            <a:r>
              <a:t/>
            </a:r>
            <a:endParaRPr b="0" i="0" sz="2200" u="none" cap="none" strike="noStrike">
              <a:latin typeface="Helvetica Neue"/>
              <a:ea typeface="Helvetica Neue"/>
              <a:cs typeface="Helvetica Neue"/>
              <a:sym typeface="Helvetica Neue"/>
            </a:endParaRPr>
          </a:p>
        </p:txBody>
      </p:sp>
      <p:sp>
        <p:nvSpPr>
          <p:cNvPr id="33" name="Shape 33"/>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10" name="Shape 210"/>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67" name="Shape 26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 name="Shape 37"/>
        <p:cNvGrpSpPr/>
        <p:nvPr/>
      </p:nvGrpSpPr>
      <p:grpSpPr>
        <a:xfrm>
          <a:off x="0" y="0"/>
          <a:ext cx="0" cy="0"/>
          <a:chOff x="0" y="0"/>
          <a:chExt cx="0" cy="0"/>
        </a:xfrm>
      </p:grpSpPr>
      <p:sp>
        <p:nvSpPr>
          <p:cNvPr id="38" name="Shape 3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9" name="Shape 3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Shape 3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02" name="Shape 302"/>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08" name="Shape 308"/>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27" name="Shape 32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Shape 3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53" name="Shape 35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 name="Shape 43"/>
        <p:cNvGrpSpPr/>
        <p:nvPr/>
      </p:nvGrpSpPr>
      <p:grpSpPr>
        <a:xfrm>
          <a:off x="0" y="0"/>
          <a:ext cx="0" cy="0"/>
          <a:chOff x="0" y="0"/>
          <a:chExt cx="0" cy="0"/>
        </a:xfrm>
      </p:grpSpPr>
      <p:sp>
        <p:nvSpPr>
          <p:cNvPr id="44" name="Shape 4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45" name="Shape 45"/>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latin typeface="Calibri"/>
              <a:ea typeface="Calibri"/>
              <a:cs typeface="Calibri"/>
              <a:sym typeface="Calibri"/>
            </a:endParaRPr>
          </a:p>
          <a:p>
            <a:pPr indent="0" lvl="0" marL="0" marR="0" rtl="0" algn="l">
              <a:lnSpc>
                <a:spcPct val="100000"/>
              </a:lnSpc>
              <a:spcBef>
                <a:spcPts val="400"/>
              </a:spcBef>
              <a:spcAft>
                <a:spcPts val="0"/>
              </a:spcAft>
              <a:buNone/>
            </a:pPr>
            <a:r>
              <a:rPr b="0" i="0" lang="en-US" sz="1400" u="none" cap="none" strike="noStrike">
                <a:latin typeface="Calibri"/>
                <a:ea typeface="Calibri"/>
                <a:cs typeface="Calibri"/>
                <a:sym typeface="Calibri"/>
              </a:rPr>
              <a:t>Практически все возможности платформы .NET Framework доступны через обширное множество управляемых типов, которые организованы в иерархические пространства имен и упакованы в набор сборок, которые вместе со средой CLR и составляют платформу .NET Framework. Некоторые из типов используются напрямую CLR и являются критическими для среды (встроенные типы с#, базовые классы коллекций, рефлекция, сериаизация и …, mscorlib Multi-Language Standard Common Object Runtime Library) На уровне выше находятся дополнительные типы, которые расширяют функциональность уровня CLR, предоставляя такие спедства как XML, работа в сети и …. Совместно с mscorlib  эти сборки формируют развитую инфраструктура для  программирования, на основе которой построены остальные части .NET Framework. Остаток .NET Framework  состоит из прикладных API, большинство из которых  покрывают три основные функциональности (Албахари)</a:t>
            </a:r>
            <a:endParaRPr/>
          </a:p>
          <a:p>
            <a:pPr indent="-228600" lvl="0" marL="228600" marR="0" rtl="0" algn="l">
              <a:lnSpc>
                <a:spcPct val="100000"/>
              </a:lnSpc>
              <a:spcBef>
                <a:spcPts val="400"/>
              </a:spcBef>
              <a:spcAft>
                <a:spcPts val="0"/>
              </a:spcAft>
              <a:buSzPts val="1400"/>
              <a:buFont typeface="Calibri"/>
              <a:buAutoNum type="arabicPeriod"/>
            </a:pPr>
            <a:r>
              <a:rPr b="0" i="0" lang="en-US" sz="1400" u="none" cap="none" strike="noStrike">
                <a:latin typeface="Calibri"/>
                <a:ea typeface="Calibri"/>
                <a:cs typeface="Calibri"/>
                <a:sym typeface="Calibri"/>
              </a:rPr>
              <a:t>Технологии пользовательского интерфейса ()</a:t>
            </a:r>
            <a:endParaRPr/>
          </a:p>
          <a:p>
            <a:pPr indent="-228600" lvl="0" marL="228600" marR="0" rtl="0" algn="l">
              <a:lnSpc>
                <a:spcPct val="100000"/>
              </a:lnSpc>
              <a:spcBef>
                <a:spcPts val="400"/>
              </a:spcBef>
              <a:spcAft>
                <a:spcPts val="0"/>
              </a:spcAft>
              <a:buSzPts val="1400"/>
              <a:buFont typeface="Calibri"/>
              <a:buAutoNum type="arabicPeriod"/>
            </a:pPr>
            <a:r>
              <a:rPr b="0" i="0" lang="en-US" sz="1400" u="none" cap="none" strike="noStrike">
                <a:latin typeface="Calibri"/>
                <a:ea typeface="Calibri"/>
                <a:cs typeface="Calibri"/>
                <a:sym typeface="Calibri"/>
              </a:rPr>
              <a:t>Технологии серверной части</a:t>
            </a:r>
            <a:endParaRPr/>
          </a:p>
          <a:p>
            <a:pPr indent="-228600" lvl="0" marL="228600" marR="0" rtl="0" algn="l">
              <a:lnSpc>
                <a:spcPct val="100000"/>
              </a:lnSpc>
              <a:spcBef>
                <a:spcPts val="400"/>
              </a:spcBef>
              <a:spcAft>
                <a:spcPts val="0"/>
              </a:spcAft>
              <a:buSzPts val="1400"/>
              <a:buFont typeface="Calibri"/>
              <a:buAutoNum type="arabicPeriod"/>
            </a:pPr>
            <a:r>
              <a:rPr b="0" i="0" lang="en-US" sz="1400" u="none" cap="none" strike="noStrike">
                <a:latin typeface="Calibri"/>
                <a:ea typeface="Calibri"/>
                <a:cs typeface="Calibri"/>
                <a:sym typeface="Calibri"/>
              </a:rPr>
              <a:t>Технологии распределенных систем</a:t>
            </a:r>
            <a:endParaRPr/>
          </a:p>
          <a:p>
            <a:pPr indent="-139700" lvl="0" marL="228600" marR="0" rtl="0" algn="l">
              <a:lnSpc>
                <a:spcPct val="100000"/>
              </a:lnSpc>
              <a:spcBef>
                <a:spcPts val="400"/>
              </a:spcBef>
              <a:spcAft>
                <a:spcPts val="0"/>
              </a:spcAft>
              <a:buSzPts val="1400"/>
              <a:buFont typeface="Helvetica Neue"/>
              <a:buNone/>
            </a:pPr>
            <a:r>
              <a:t/>
            </a:r>
            <a:endParaRPr b="0" i="0" sz="1400" u="none" cap="none" strike="noStrike">
              <a:latin typeface="Calibri"/>
              <a:ea typeface="Calibri"/>
              <a:cs typeface="Calibri"/>
              <a:sym typeface="Calibri"/>
            </a:endParaRPr>
          </a:p>
          <a:p>
            <a:pPr indent="0" lvl="0" marL="0" marR="0" rtl="0" algn="l">
              <a:lnSpc>
                <a:spcPct val="100000"/>
              </a:lnSpc>
              <a:spcBef>
                <a:spcPts val="400"/>
              </a:spcBef>
              <a:spcAft>
                <a:spcPts val="0"/>
              </a:spcAft>
              <a:buNone/>
            </a:pPr>
            <a:r>
              <a:t/>
            </a:r>
            <a:endParaRPr b="0" i="0" sz="1400" u="none" cap="none" strike="noStrike">
              <a:latin typeface="Calibri"/>
              <a:ea typeface="Calibri"/>
              <a:cs typeface="Calibri"/>
              <a:sym typeface="Calibri"/>
            </a:endParaRPr>
          </a:p>
          <a:p>
            <a:pPr indent="0" lvl="0" marL="0" marR="0" rtl="0" algn="l">
              <a:lnSpc>
                <a:spcPct val="100000"/>
              </a:lnSpc>
              <a:spcBef>
                <a:spcPts val="400"/>
              </a:spcBef>
              <a:spcAft>
                <a:spcPts val="0"/>
              </a:spcAft>
              <a:buNone/>
            </a:pPr>
            <a:r>
              <a:rPr b="0" i="0" lang="en-US" sz="1400" u="none" cap="none" strike="noStrike">
                <a:latin typeface="Calibri"/>
                <a:ea typeface="Calibri"/>
                <a:cs typeface="Calibri"/>
                <a:sym typeface="Calibri"/>
              </a:rPr>
              <a:t>Немного утрировано можно сказать, что платформа .NET Framework состоит из CLR и обширного набора библиотек ядра (BCL – base class lib), и прикладных библиотек, которые зависят от библиотек ядра (FCL – framework class lib)</a:t>
            </a:r>
            <a:endParaRPr b="0" i="0" sz="1400" u="none" cap="none" strike="noStrike">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Shape 35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59" name="Shape 35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Shape 3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78" name="Shape 378"/>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84" name="Shape 384"/>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Shape 39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395" name="Shape 395"/>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Shape 40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08" name="Shape 408"/>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Shape 42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23" name="Shape 42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Shape 42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29" name="Shape 42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Shape 43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36" name="Shape 436"/>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 name="Shape 49"/>
        <p:cNvGrpSpPr/>
        <p:nvPr/>
      </p:nvGrpSpPr>
      <p:grpSpPr>
        <a:xfrm>
          <a:off x="0" y="0"/>
          <a:ext cx="0" cy="0"/>
          <a:chOff x="0" y="0"/>
          <a:chExt cx="0" cy="0"/>
        </a:xfrm>
      </p:grpSpPr>
      <p:sp>
        <p:nvSpPr>
          <p:cNvPr id="50" name="Shape 5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51" name="Shape 51"/>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Shape 44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43" name="Shape 443"/>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Shape 44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49" name="Shape 44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3" name="Shape 453"/>
        <p:cNvGrpSpPr/>
        <p:nvPr/>
      </p:nvGrpSpPr>
      <p:grpSpPr>
        <a:xfrm>
          <a:off x="0" y="0"/>
          <a:ext cx="0" cy="0"/>
          <a:chOff x="0" y="0"/>
          <a:chExt cx="0" cy="0"/>
        </a:xfrm>
      </p:grpSpPr>
      <p:sp>
        <p:nvSpPr>
          <p:cNvPr id="454" name="Shape 4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55" name="Shape 455"/>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0" name="Shape 460"/>
        <p:cNvGrpSpPr/>
        <p:nvPr/>
      </p:nvGrpSpPr>
      <p:grpSpPr>
        <a:xfrm>
          <a:off x="0" y="0"/>
          <a:ext cx="0" cy="0"/>
          <a:chOff x="0" y="0"/>
          <a:chExt cx="0" cy="0"/>
        </a:xfrm>
      </p:grpSpPr>
      <p:sp>
        <p:nvSpPr>
          <p:cNvPr id="461" name="Shape 46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62" name="Shape 462"/>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6" name="Shape 466"/>
        <p:cNvGrpSpPr/>
        <p:nvPr/>
      </p:nvGrpSpPr>
      <p:grpSpPr>
        <a:xfrm>
          <a:off x="0" y="0"/>
          <a:ext cx="0" cy="0"/>
          <a:chOff x="0" y="0"/>
          <a:chExt cx="0" cy="0"/>
        </a:xfrm>
      </p:grpSpPr>
      <p:sp>
        <p:nvSpPr>
          <p:cNvPr id="467" name="Shape 46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68" name="Shape 468"/>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Shape 4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79" name="Shape 479"/>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3" name="Shape 483"/>
        <p:cNvGrpSpPr/>
        <p:nvPr/>
      </p:nvGrpSpPr>
      <p:grpSpPr>
        <a:xfrm>
          <a:off x="0" y="0"/>
          <a:ext cx="0" cy="0"/>
          <a:chOff x="0" y="0"/>
          <a:chExt cx="0" cy="0"/>
        </a:xfrm>
      </p:grpSpPr>
      <p:sp>
        <p:nvSpPr>
          <p:cNvPr id="484" name="Shape 48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85" name="Shape 485"/>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9" name="Shape 489"/>
        <p:cNvGrpSpPr/>
        <p:nvPr/>
      </p:nvGrpSpPr>
      <p:grpSpPr>
        <a:xfrm>
          <a:off x="0" y="0"/>
          <a:ext cx="0" cy="0"/>
          <a:chOff x="0" y="0"/>
          <a:chExt cx="0" cy="0"/>
        </a:xfrm>
      </p:grpSpPr>
      <p:sp>
        <p:nvSpPr>
          <p:cNvPr id="490" name="Shape 49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91" name="Shape 491"/>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Shape 49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97" name="Shape 49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1" name="Shape 501"/>
        <p:cNvGrpSpPr/>
        <p:nvPr/>
      </p:nvGrpSpPr>
      <p:grpSpPr>
        <a:xfrm>
          <a:off x="0" y="0"/>
          <a:ext cx="0" cy="0"/>
          <a:chOff x="0" y="0"/>
          <a:chExt cx="0" cy="0"/>
        </a:xfrm>
      </p:grpSpPr>
      <p:sp>
        <p:nvSpPr>
          <p:cNvPr id="502" name="Shape 502"/>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503" name="Shape 50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57" name="Shape 57"/>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79" name="Shape 79"/>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180" name="Shape 180"/>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Title">
  <p:cSld name="Image Title">
    <p:spTree>
      <p:nvGrpSpPr>
        <p:cNvPr id="9" name="Shape 9"/>
        <p:cNvGrpSpPr/>
        <p:nvPr/>
      </p:nvGrpSpPr>
      <p:grpSpPr>
        <a:xfrm>
          <a:off x="0" y="0"/>
          <a:ext cx="0" cy="0"/>
          <a:chOff x="0" y="0"/>
          <a:chExt cx="0" cy="0"/>
        </a:xfrm>
      </p:grpSpPr>
      <p:sp>
        <p:nvSpPr>
          <p:cNvPr id="10" name="Shape 10"/>
          <p:cNvSpPr/>
          <p:nvPr>
            <p:ph idx="2" type="pic"/>
          </p:nvPr>
        </p:nvSpPr>
        <p:spPr>
          <a:xfrm>
            <a:off x="0" y="0"/>
            <a:ext cx="9144000" cy="6858000"/>
          </a:xfrm>
          <a:prstGeom prst="rect">
            <a:avLst/>
          </a:prstGeom>
          <a:noFill/>
          <a:ln>
            <a:noFill/>
          </a:ln>
        </p:spPr>
        <p:txBody>
          <a:bodyPr anchorCtr="0" anchor="ctr" bIns="34275" lIns="68575" spcFirstLastPara="1" rIns="68575" wrap="square" tIns="34275"/>
          <a:lstStyle>
            <a:lvl1pPr lvl="0" marR="0" rtl="0" algn="ctr">
              <a:spcBef>
                <a:spcPts val="480"/>
              </a:spcBef>
              <a:spcAft>
                <a:spcPts val="0"/>
              </a:spcAft>
              <a:buClr>
                <a:schemeClr val="dk1"/>
              </a:buClr>
              <a:buSzPts val="2400"/>
              <a:buFont typeface="Arial"/>
              <a:buNone/>
              <a:defRPr b="0" i="0" sz="2400" u="none" cap="none" strike="noStrike">
                <a:solidFill>
                  <a:schemeClr val="dk1"/>
                </a:solidFill>
                <a:latin typeface="Trebuchet MS"/>
                <a:ea typeface="Trebuchet MS"/>
                <a:cs typeface="Trebuchet MS"/>
                <a:sym typeface="Trebuchet MS"/>
              </a:defRPr>
            </a:lvl1pPr>
            <a:lvl2pPr lvl="1" marR="0" rtl="0" algn="l">
              <a:spcBef>
                <a:spcPts val="420"/>
              </a:spcBef>
              <a:spcAft>
                <a:spcPts val="0"/>
              </a:spcAft>
              <a:buClr>
                <a:schemeClr val="dk1"/>
              </a:buClr>
              <a:buSzPts val="2100"/>
              <a:buFont typeface="Arial"/>
              <a:buChar char="–"/>
              <a:defRPr b="0" i="0" sz="2100" u="none" cap="none" strike="noStrike">
                <a:solidFill>
                  <a:schemeClr val="dk1"/>
                </a:solidFill>
                <a:latin typeface="Trebuchet MS"/>
                <a:ea typeface="Trebuchet MS"/>
                <a:cs typeface="Trebuchet MS"/>
                <a:sym typeface="Trebuchet MS"/>
              </a:defRPr>
            </a:lvl2pPr>
            <a:lvl3pPr lvl="2"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3pPr>
            <a:lvl4pPr lvl="3"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4pPr>
            <a:lvl5pPr lvl="4"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5pPr>
            <a:lvl6pPr lvl="5"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lvl="6"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lvl="7"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lvl="8"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11" name="Shape 11"/>
          <p:cNvSpPr txBox="1"/>
          <p:nvPr>
            <p:ph idx="1" type="body"/>
          </p:nvPr>
        </p:nvSpPr>
        <p:spPr>
          <a:xfrm>
            <a:off x="631825" y="2075579"/>
            <a:ext cx="6910388" cy="574003"/>
          </a:xfrm>
          <a:prstGeom prst="rect">
            <a:avLst/>
          </a:prstGeom>
          <a:noFill/>
          <a:ln>
            <a:noFill/>
          </a:ln>
        </p:spPr>
        <p:txBody>
          <a:bodyPr anchorCtr="0" anchor="t" bIns="34275" lIns="68575" spcFirstLastPara="1" rIns="68575" wrap="square" tIns="34275"/>
          <a:lstStyle>
            <a:lvl1pPr indent="-228600" lvl="0" marL="457200" marR="0" rtl="0" algn="l">
              <a:lnSpc>
                <a:spcPct val="80000"/>
              </a:lnSpc>
              <a:spcBef>
                <a:spcPts val="0"/>
              </a:spcBef>
              <a:spcAft>
                <a:spcPts val="0"/>
              </a:spcAft>
              <a:buClr>
                <a:schemeClr val="lt1"/>
              </a:buClr>
              <a:buSzPts val="4100"/>
              <a:buFont typeface="Arial"/>
              <a:buNone/>
              <a:defRPr b="0" i="0" sz="4100" u="none" cap="none" strike="noStrike">
                <a:solidFill>
                  <a:schemeClr val="lt1"/>
                </a:solidFill>
                <a:latin typeface="Arial Black"/>
                <a:ea typeface="Arial Black"/>
                <a:cs typeface="Arial Black"/>
                <a:sym typeface="Arial Black"/>
              </a:defRPr>
            </a:lvl1pPr>
            <a:lvl2pPr indent="-514350" lvl="1" marL="914400" marR="0" rtl="0" algn="l">
              <a:spcBef>
                <a:spcPts val="900"/>
              </a:spcBef>
              <a:spcAft>
                <a:spcPts val="0"/>
              </a:spcAft>
              <a:buClr>
                <a:schemeClr val="dk1"/>
              </a:buClr>
              <a:buSzPts val="4500"/>
              <a:buFont typeface="Arial"/>
              <a:buChar char="–"/>
              <a:defRPr b="0" i="0" sz="4500" u="none" cap="none" strike="noStrike">
                <a:solidFill>
                  <a:schemeClr val="dk1"/>
                </a:solidFill>
                <a:latin typeface="Arial Black"/>
                <a:ea typeface="Arial Black"/>
                <a:cs typeface="Arial Black"/>
                <a:sym typeface="Arial Black"/>
              </a:defRPr>
            </a:lvl2pPr>
            <a:lvl3pPr indent="-514350" lvl="2" marL="1371600" marR="0" rtl="0" algn="l">
              <a:spcBef>
                <a:spcPts val="900"/>
              </a:spcBef>
              <a:spcAft>
                <a:spcPts val="0"/>
              </a:spcAft>
              <a:buClr>
                <a:schemeClr val="dk1"/>
              </a:buClr>
              <a:buSzPts val="4500"/>
              <a:buFont typeface="Arial"/>
              <a:buChar char="•"/>
              <a:defRPr b="0" i="0" sz="4500" u="none" cap="none" strike="noStrike">
                <a:solidFill>
                  <a:schemeClr val="dk1"/>
                </a:solidFill>
                <a:latin typeface="Arial Black"/>
                <a:ea typeface="Arial Black"/>
                <a:cs typeface="Arial Black"/>
                <a:sym typeface="Arial Black"/>
              </a:defRPr>
            </a:lvl3pPr>
            <a:lvl4pPr indent="-514350" lvl="3" marL="1828800" marR="0" rtl="0" algn="l">
              <a:spcBef>
                <a:spcPts val="900"/>
              </a:spcBef>
              <a:spcAft>
                <a:spcPts val="0"/>
              </a:spcAft>
              <a:buClr>
                <a:schemeClr val="dk1"/>
              </a:buClr>
              <a:buSzPts val="4500"/>
              <a:buFont typeface="Arial"/>
              <a:buChar char="–"/>
              <a:defRPr b="0" i="0" sz="4500" u="none" cap="none" strike="noStrike">
                <a:solidFill>
                  <a:schemeClr val="dk1"/>
                </a:solidFill>
                <a:latin typeface="Arial Black"/>
                <a:ea typeface="Arial Black"/>
                <a:cs typeface="Arial Black"/>
                <a:sym typeface="Arial Black"/>
              </a:defRPr>
            </a:lvl4pPr>
            <a:lvl5pPr indent="-514350" lvl="4" marL="2286000" marR="0" rtl="0" algn="l">
              <a:spcBef>
                <a:spcPts val="900"/>
              </a:spcBef>
              <a:spcAft>
                <a:spcPts val="0"/>
              </a:spcAft>
              <a:buClr>
                <a:schemeClr val="dk1"/>
              </a:buClr>
              <a:buSzPts val="4500"/>
              <a:buFont typeface="Arial"/>
              <a:buChar char="»"/>
              <a:defRPr b="0" i="0" sz="4500" u="none" cap="none" strike="noStrike">
                <a:solidFill>
                  <a:schemeClr val="dk1"/>
                </a:solidFill>
                <a:latin typeface="Arial Black"/>
                <a:ea typeface="Arial Black"/>
                <a:cs typeface="Arial Black"/>
                <a:sym typeface="Arial Black"/>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12" name="Shape 12"/>
          <p:cNvSpPr txBox="1"/>
          <p:nvPr>
            <p:ph idx="3" type="body"/>
          </p:nvPr>
        </p:nvSpPr>
        <p:spPr>
          <a:xfrm>
            <a:off x="660401" y="4453469"/>
            <a:ext cx="6488113" cy="284693"/>
          </a:xfrm>
          <a:prstGeom prst="rect">
            <a:avLst/>
          </a:prstGeom>
          <a:noFill/>
          <a:ln>
            <a:noFill/>
          </a:ln>
        </p:spPr>
        <p:txBody>
          <a:bodyPr anchorCtr="0" anchor="t" bIns="34275" lIns="68575" spcFirstLastPara="1" rIns="68575" wrap="square" tIns="34275"/>
          <a:lstStyle>
            <a:lvl1pPr indent="-228600" lvl="0" marL="45720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Black"/>
                <a:ea typeface="Arial Black"/>
                <a:cs typeface="Arial Black"/>
                <a:sym typeface="Arial Black"/>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Trebuchet MS"/>
                <a:ea typeface="Trebuchet MS"/>
                <a:cs typeface="Trebuchet MS"/>
                <a:sym typeface="Trebuchet MS"/>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13" name="Shape 13"/>
          <p:cNvSpPr txBox="1"/>
          <p:nvPr>
            <p:ph idx="4" type="body"/>
          </p:nvPr>
        </p:nvSpPr>
        <p:spPr>
          <a:xfrm>
            <a:off x="660399" y="5459487"/>
            <a:ext cx="3649662" cy="373063"/>
          </a:xfrm>
          <a:prstGeom prst="rect">
            <a:avLst/>
          </a:prstGeom>
          <a:noFill/>
          <a:ln>
            <a:noFill/>
          </a:ln>
        </p:spPr>
        <p:txBody>
          <a:bodyPr anchorCtr="0" anchor="t" bIns="34275" lIns="68575" spcFirstLastPara="1" rIns="68575" wrap="square" tIns="34275"/>
          <a:lstStyle>
            <a:lvl1pPr indent="-228600" lvl="0" marL="457200" marR="0" rtl="0" algn="l">
              <a:spcBef>
                <a:spcPts val="280"/>
              </a:spcBef>
              <a:spcAft>
                <a:spcPts val="0"/>
              </a:spcAft>
              <a:buClr>
                <a:schemeClr val="accent2"/>
              </a:buClr>
              <a:buSzPts val="1400"/>
              <a:buFont typeface="Arial"/>
              <a:buNone/>
              <a:defRPr b="0" i="0" sz="1400" u="none" cap="small" strike="noStrike">
                <a:solidFill>
                  <a:schemeClr val="accent2"/>
                </a:solidFill>
                <a:latin typeface="Trebuchet MS"/>
                <a:ea typeface="Trebuchet MS"/>
                <a:cs typeface="Trebuchet MS"/>
                <a:sym typeface="Trebuchet MS"/>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Trebuchet MS"/>
                <a:ea typeface="Trebuchet MS"/>
                <a:cs typeface="Trebuchet MS"/>
                <a:sym typeface="Trebuchet MS"/>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pic>
        <p:nvPicPr>
          <p:cNvPr id="14" name="Shape 14"/>
          <p:cNvPicPr preferRelativeResize="0"/>
          <p:nvPr/>
        </p:nvPicPr>
        <p:blipFill rotWithShape="1">
          <a:blip r:embed="rId2">
            <a:alphaModFix/>
          </a:blip>
          <a:srcRect b="0" l="0" r="0" t="0"/>
          <a:stretch/>
        </p:blipFill>
        <p:spPr>
          <a:xfrm>
            <a:off x="632882" y="735995"/>
            <a:ext cx="1379882" cy="64598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itle Only">
  <p:cSld name="Blank Title Only">
    <p:spTree>
      <p:nvGrpSpPr>
        <p:cNvPr id="15" name="Shape 15"/>
        <p:cNvGrpSpPr/>
        <p:nvPr/>
      </p:nvGrpSpPr>
      <p:grpSpPr>
        <a:xfrm>
          <a:off x="0" y="0"/>
          <a:ext cx="0" cy="0"/>
          <a:chOff x="0" y="0"/>
          <a:chExt cx="0" cy="0"/>
        </a:xfrm>
      </p:grpSpPr>
      <p:sp>
        <p:nvSpPr>
          <p:cNvPr id="16" name="Shape 16"/>
          <p:cNvSpPr txBox="1"/>
          <p:nvPr>
            <p:ph type="title"/>
          </p:nvPr>
        </p:nvSpPr>
        <p:spPr>
          <a:xfrm>
            <a:off x="0" y="0"/>
            <a:ext cx="9144000" cy="5788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rgbClr val="166571"/>
              </a:buClr>
              <a:buSzPts val="2000"/>
              <a:buFont typeface="Helvetica Neue"/>
              <a:buNone/>
              <a:defRPr b="1" i="0" sz="2000" u="none" cap="none" strike="noStrike">
                <a:solidFill>
                  <a:srgbClr val="16657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Content">
  <p:cSld name="1_Title and Content">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Shape 18"/>
          <p:cNvSpPr/>
          <p:nvPr/>
        </p:nvSpPr>
        <p:spPr>
          <a:xfrm>
            <a:off x="425001" y="3398262"/>
            <a:ext cx="8538693"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2800" u="none" strike="noStrike">
                <a:solidFill>
                  <a:schemeClr val="lt1"/>
                </a:solidFill>
                <a:latin typeface="Arial Black"/>
                <a:ea typeface="Arial Black"/>
                <a:cs typeface="Arial Black"/>
                <a:sym typeface="Arial Black"/>
              </a:rPr>
              <a:t>Спасибо за внимание!</a:t>
            </a:r>
            <a:endParaRPr b="0" i="0" sz="2800" u="none" strike="noStrike">
              <a:solidFill>
                <a:schemeClr val="lt1"/>
              </a:solidFill>
              <a:latin typeface="Arial Black"/>
              <a:ea typeface="Arial Black"/>
              <a:cs typeface="Arial Black"/>
              <a:sym typeface="Arial Black"/>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p:cSld name="Text Title">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Shape 20"/>
          <p:cNvSpPr txBox="1"/>
          <p:nvPr>
            <p:ph idx="1" type="body"/>
          </p:nvPr>
        </p:nvSpPr>
        <p:spPr>
          <a:xfrm>
            <a:off x="296214" y="1889830"/>
            <a:ext cx="8500056" cy="993073"/>
          </a:xfrm>
          <a:prstGeom prst="rect">
            <a:avLst/>
          </a:prstGeom>
          <a:noFill/>
          <a:ln>
            <a:noFill/>
          </a:ln>
        </p:spPr>
        <p:txBody>
          <a:bodyPr anchorCtr="0" anchor="t" bIns="34275" lIns="68575" spcFirstLastPara="1" rIns="68575" wrap="square" tIns="0"/>
          <a:lstStyle>
            <a:lvl1pPr indent="-228600" lvl="0" marL="457200" marR="0" rtl="0" algn="l">
              <a:lnSpc>
                <a:spcPct val="85000"/>
              </a:lnSpc>
              <a:spcBef>
                <a:spcPts val="0"/>
              </a:spcBef>
              <a:spcAft>
                <a:spcPts val="0"/>
              </a:spcAft>
              <a:buClr>
                <a:schemeClr val="lt1"/>
              </a:buClr>
              <a:buSzPts val="4100"/>
              <a:buFont typeface="Arial"/>
              <a:buNone/>
              <a:defRPr b="0" i="0" sz="4100" u="none" cap="none" strike="noStrike">
                <a:solidFill>
                  <a:schemeClr val="lt1"/>
                </a:solidFill>
                <a:latin typeface="Arial Black"/>
                <a:ea typeface="Arial Black"/>
                <a:cs typeface="Arial Black"/>
                <a:sym typeface="Arial Black"/>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Trebuchet MS"/>
                <a:ea typeface="Trebuchet MS"/>
                <a:cs typeface="Trebuchet MS"/>
                <a:sym typeface="Trebuchet MS"/>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21" name="Shape 21"/>
          <p:cNvSpPr txBox="1"/>
          <p:nvPr>
            <p:ph idx="2" type="body"/>
          </p:nvPr>
        </p:nvSpPr>
        <p:spPr>
          <a:xfrm>
            <a:off x="296214" y="3561899"/>
            <a:ext cx="3688382" cy="370101"/>
          </a:xfrm>
          <a:prstGeom prst="rect">
            <a:avLst/>
          </a:prstGeom>
          <a:noFill/>
          <a:ln>
            <a:noFill/>
          </a:ln>
        </p:spPr>
        <p:txBody>
          <a:bodyPr anchorCtr="0" anchor="t" bIns="34275" lIns="68575" spcFirstLastPara="1" rIns="68575" wrap="square" tIns="27425"/>
          <a:lstStyle>
            <a:lvl1pPr indent="-228600" lvl="0" marL="457200" marR="0" rtl="0" algn="l">
              <a:spcBef>
                <a:spcPts val="0"/>
              </a:spcBef>
              <a:spcAft>
                <a:spcPts val="0"/>
              </a:spcAft>
              <a:buClr>
                <a:srgbClr val="FFFFFF"/>
              </a:buClr>
              <a:buSzPts val="2000"/>
              <a:buFont typeface="Arial"/>
              <a:buNone/>
              <a:defRPr b="0" i="0" sz="2000" u="none" cap="none" strike="noStrike">
                <a:solidFill>
                  <a:srgbClr val="FFFFFF"/>
                </a:solidFill>
                <a:latin typeface="Arial Black"/>
                <a:ea typeface="Arial Black"/>
                <a:cs typeface="Arial Black"/>
                <a:sym typeface="Arial Black"/>
              </a:defRPr>
            </a:lvl1pPr>
            <a:lvl2pPr indent="-228600" lvl="1" marL="914400" marR="0" rtl="0" algn="l">
              <a:spcBef>
                <a:spcPts val="420"/>
              </a:spcBef>
              <a:spcAft>
                <a:spcPts val="0"/>
              </a:spcAft>
              <a:buClr>
                <a:schemeClr val="dk1"/>
              </a:buClr>
              <a:buSzPts val="2100"/>
              <a:buFont typeface="Arial"/>
              <a:buNone/>
              <a:defRPr b="0" i="0" sz="2100" u="none" cap="none" strike="noStrike">
                <a:solidFill>
                  <a:schemeClr val="dk1"/>
                </a:solidFill>
                <a:latin typeface="Trebuchet MS"/>
                <a:ea typeface="Trebuchet MS"/>
                <a:cs typeface="Trebuchet MS"/>
                <a:sym typeface="Trebuchet MS"/>
              </a:defRPr>
            </a:lvl2pPr>
            <a:lvl3pPr indent="-228600" lvl="2" marL="1371600" marR="0" rtl="0" algn="l">
              <a:spcBef>
                <a:spcPts val="360"/>
              </a:spcBef>
              <a:spcAft>
                <a:spcPts val="0"/>
              </a:spcAft>
              <a:buClr>
                <a:schemeClr val="dk1"/>
              </a:buClr>
              <a:buSzPts val="1800"/>
              <a:buFont typeface="Arial"/>
              <a:buNone/>
              <a:defRPr b="0" i="0" sz="1800" u="none" cap="none" strike="noStrike">
                <a:solidFill>
                  <a:schemeClr val="dk1"/>
                </a:solidFill>
                <a:latin typeface="Trebuchet MS"/>
                <a:ea typeface="Trebuchet MS"/>
                <a:cs typeface="Trebuchet MS"/>
                <a:sym typeface="Trebuchet MS"/>
              </a:defRPr>
            </a:lvl3pPr>
            <a:lvl4pPr indent="-228600" lvl="3" marL="1828800" marR="0" rtl="0" algn="l">
              <a:spcBef>
                <a:spcPts val="300"/>
              </a:spcBef>
              <a:spcAft>
                <a:spcPts val="0"/>
              </a:spcAft>
              <a:buClr>
                <a:schemeClr val="dk1"/>
              </a:buClr>
              <a:buSzPts val="1500"/>
              <a:buFont typeface="Arial"/>
              <a:buNone/>
              <a:defRPr b="0" i="0" sz="1500" u="none" cap="none" strike="noStrike">
                <a:solidFill>
                  <a:schemeClr val="dk1"/>
                </a:solidFill>
                <a:latin typeface="Trebuchet MS"/>
                <a:ea typeface="Trebuchet MS"/>
                <a:cs typeface="Trebuchet MS"/>
                <a:sym typeface="Trebuchet MS"/>
              </a:defRPr>
            </a:lvl4pPr>
            <a:lvl5pPr indent="-228600" lvl="4" marL="2286000" marR="0" rtl="0" algn="l">
              <a:spcBef>
                <a:spcPts val="300"/>
              </a:spcBef>
              <a:spcAft>
                <a:spcPts val="0"/>
              </a:spcAft>
              <a:buClr>
                <a:schemeClr val="dk1"/>
              </a:buClr>
              <a:buSzPts val="1500"/>
              <a:buFont typeface="Arial"/>
              <a:buNone/>
              <a:defRPr b="0" i="0" sz="15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22" name="Shape 22"/>
          <p:cNvSpPr txBox="1"/>
          <p:nvPr>
            <p:ph idx="3" type="body"/>
          </p:nvPr>
        </p:nvSpPr>
        <p:spPr>
          <a:xfrm>
            <a:off x="296214" y="5459487"/>
            <a:ext cx="3820664" cy="373063"/>
          </a:xfrm>
          <a:prstGeom prst="rect">
            <a:avLst/>
          </a:prstGeom>
          <a:noFill/>
          <a:ln>
            <a:noFill/>
          </a:ln>
        </p:spPr>
        <p:txBody>
          <a:bodyPr anchorCtr="0" anchor="t" bIns="34275" lIns="68575" spcFirstLastPara="1" rIns="68575" wrap="square" tIns="34275"/>
          <a:lstStyle>
            <a:lvl1pPr indent="-228600" lvl="0" marL="457200" marR="0" rtl="0" algn="l">
              <a:spcBef>
                <a:spcPts val="400"/>
              </a:spcBef>
              <a:spcAft>
                <a:spcPts val="0"/>
              </a:spcAft>
              <a:buClr>
                <a:schemeClr val="lt1"/>
              </a:buClr>
              <a:buSzPts val="2000"/>
              <a:buFont typeface="Arial"/>
              <a:buNone/>
              <a:defRPr b="1" i="0" sz="2000" u="none" cap="none" strike="noStrike">
                <a:solidFill>
                  <a:schemeClr val="lt1"/>
                </a:solidFill>
                <a:latin typeface="Trebuchet MS"/>
                <a:ea typeface="Trebuchet MS"/>
                <a:cs typeface="Trebuchet MS"/>
                <a:sym typeface="Trebuchet MS"/>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Trebuchet MS"/>
                <a:ea typeface="Trebuchet MS"/>
                <a:cs typeface="Trebuchet MS"/>
                <a:sym typeface="Trebuchet MS"/>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Trebuchet MS"/>
                <a:ea typeface="Trebuchet MS"/>
                <a:cs typeface="Trebuchet MS"/>
                <a:sym typeface="Trebuchet MS"/>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pic>
        <p:nvPicPr>
          <p:cNvPr id="23" name="Shape 23"/>
          <p:cNvPicPr preferRelativeResize="0"/>
          <p:nvPr/>
        </p:nvPicPr>
        <p:blipFill rotWithShape="1">
          <a:blip r:embed="rId3">
            <a:alphaModFix/>
          </a:blip>
          <a:srcRect b="0" l="0" r="0" t="0"/>
          <a:stretch/>
        </p:blipFill>
        <p:spPr>
          <a:xfrm>
            <a:off x="296213" y="496490"/>
            <a:ext cx="1725769" cy="72868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24" name="Shape 24"/>
        <p:cNvGrpSpPr/>
        <p:nvPr/>
      </p:nvGrpSpPr>
      <p:grpSpPr>
        <a:xfrm>
          <a:off x="0" y="0"/>
          <a:ext cx="0" cy="0"/>
          <a:chOff x="0" y="0"/>
          <a:chExt cx="0" cy="0"/>
        </a:xfrm>
      </p:grpSpPr>
      <p:sp>
        <p:nvSpPr>
          <p:cNvPr id="25" name="Shape 25"/>
          <p:cNvSpPr txBox="1"/>
          <p:nvPr>
            <p:ph type="title"/>
          </p:nvPr>
        </p:nvSpPr>
        <p:spPr>
          <a:xfrm>
            <a:off x="0" y="0"/>
            <a:ext cx="9144000" cy="5788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rgbClr val="166571"/>
              </a:buClr>
              <a:buSzPts val="2000"/>
              <a:buFont typeface="Helvetica Neue"/>
              <a:buNone/>
              <a:defRPr b="1" i="0" sz="2000" u="none" cap="none" strike="noStrike">
                <a:solidFill>
                  <a:srgbClr val="16657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s">
  <p:cSld name="Two Contents">
    <p:spTree>
      <p:nvGrpSpPr>
        <p:cNvPr id="26" name="Shape 26"/>
        <p:cNvGrpSpPr/>
        <p:nvPr/>
      </p:nvGrpSpPr>
      <p:grpSpPr>
        <a:xfrm>
          <a:off x="0" y="0"/>
          <a:ext cx="0" cy="0"/>
          <a:chOff x="0" y="0"/>
          <a:chExt cx="0" cy="0"/>
        </a:xfrm>
      </p:grpSpPr>
      <p:sp>
        <p:nvSpPr>
          <p:cNvPr id="27" name="Shape 27"/>
          <p:cNvSpPr txBox="1"/>
          <p:nvPr>
            <p:ph idx="1" type="body"/>
          </p:nvPr>
        </p:nvSpPr>
        <p:spPr>
          <a:xfrm>
            <a:off x="226952" y="965915"/>
            <a:ext cx="4320985" cy="5228823"/>
          </a:xfrm>
          <a:prstGeom prst="rect">
            <a:avLst/>
          </a:prstGeom>
          <a:noFill/>
          <a:ln>
            <a:noFill/>
          </a:ln>
        </p:spPr>
        <p:txBody>
          <a:bodyPr anchorCtr="0" anchor="t" bIns="34275" lIns="68575" spcFirstLastPara="1" rIns="68575" wrap="square" tIns="34275"/>
          <a:lstStyle>
            <a:lvl1pPr indent="-342900" lvl="0" marL="457200" marR="0" rtl="0" algn="l">
              <a:lnSpc>
                <a:spcPct val="120000"/>
              </a:lnSpc>
              <a:spcBef>
                <a:spcPts val="0"/>
              </a:spcBef>
              <a:spcAft>
                <a:spcPts val="0"/>
              </a:spcAft>
              <a:buClr>
                <a:srgbClr val="166571"/>
              </a:buClr>
              <a:buSzPts val="1800"/>
              <a:buFont typeface="Arial"/>
              <a:buChar char="•"/>
              <a:defRPr b="0" i="0" sz="1800" u="none" cap="none" strike="noStrike">
                <a:solidFill>
                  <a:srgbClr val="166571"/>
                </a:solidFill>
                <a:latin typeface="Calibri"/>
                <a:ea typeface="Calibri"/>
                <a:cs typeface="Calibri"/>
                <a:sym typeface="Calibri"/>
              </a:defRPr>
            </a:lvl1pPr>
            <a:lvl2pPr indent="-342900" lvl="1" marL="914400" marR="0" rtl="0" algn="l">
              <a:lnSpc>
                <a:spcPct val="120000"/>
              </a:lnSpc>
              <a:spcBef>
                <a:spcPts val="750"/>
              </a:spcBef>
              <a:spcAft>
                <a:spcPts val="0"/>
              </a:spcAft>
              <a:buClr>
                <a:schemeClr val="dk1"/>
              </a:buClr>
              <a:buSzPts val="1800"/>
              <a:buFont typeface="Merriweather Sans"/>
              <a:buChar char="–"/>
              <a:defRPr b="0" i="0" sz="1800" u="none" cap="none" strike="noStrike">
                <a:solidFill>
                  <a:srgbClr val="166571"/>
                </a:solidFill>
                <a:latin typeface="Calibri"/>
                <a:ea typeface="Calibri"/>
                <a:cs typeface="Calibri"/>
                <a:sym typeface="Calibri"/>
              </a:defRPr>
            </a:lvl2pPr>
            <a:lvl3pPr indent="-342900" lvl="2" marL="1371600" marR="0" rtl="0" algn="l">
              <a:lnSpc>
                <a:spcPct val="120000"/>
              </a:lnSpc>
              <a:spcBef>
                <a:spcPts val="360"/>
              </a:spcBef>
              <a:spcAft>
                <a:spcPts val="0"/>
              </a:spcAft>
              <a:buClr>
                <a:srgbClr val="166571"/>
              </a:buClr>
              <a:buSzPts val="1800"/>
              <a:buFont typeface="Arial"/>
              <a:buChar char="•"/>
              <a:defRPr b="0" i="0" sz="1800" u="none" cap="none" strike="noStrike">
                <a:solidFill>
                  <a:srgbClr val="166571"/>
                </a:solidFill>
                <a:latin typeface="Calibri"/>
                <a:ea typeface="Calibri"/>
                <a:cs typeface="Calibri"/>
                <a:sym typeface="Calibri"/>
              </a:defRPr>
            </a:lvl3pPr>
            <a:lvl4pPr indent="-304800" lvl="3" marL="1828800" marR="0" rtl="0" algn="l">
              <a:spcBef>
                <a:spcPts val="240"/>
              </a:spcBef>
              <a:spcAft>
                <a:spcPts val="0"/>
              </a:spcAft>
              <a:buClr>
                <a:schemeClr val="dk1"/>
              </a:buClr>
              <a:buSzPts val="1200"/>
              <a:buFont typeface="Arial"/>
              <a:buChar char="–"/>
              <a:defRPr b="0" i="0" sz="1200" u="none" cap="none" strike="noStrike">
                <a:solidFill>
                  <a:schemeClr val="dk1"/>
                </a:solidFill>
                <a:latin typeface="Trebuchet MS"/>
                <a:ea typeface="Trebuchet MS"/>
                <a:cs typeface="Trebuchet MS"/>
                <a:sym typeface="Trebuchet MS"/>
              </a:defRPr>
            </a:lvl4pPr>
            <a:lvl5pPr indent="-304800" lvl="4" marL="2286000" marR="0" rtl="0" algn="l">
              <a:spcBef>
                <a:spcPts val="240"/>
              </a:spcBef>
              <a:spcAft>
                <a:spcPts val="0"/>
              </a:spcAft>
              <a:buClr>
                <a:schemeClr val="dk1"/>
              </a:buClr>
              <a:buSzPts val="1200"/>
              <a:buFont typeface="Arial"/>
              <a:buChar char="»"/>
              <a:defRPr b="0" i="0" sz="12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28" name="Shape 28"/>
          <p:cNvSpPr txBox="1"/>
          <p:nvPr>
            <p:ph idx="2" type="body"/>
          </p:nvPr>
        </p:nvSpPr>
        <p:spPr>
          <a:xfrm>
            <a:off x="4673683" y="965915"/>
            <a:ext cx="4279875" cy="5228823"/>
          </a:xfrm>
          <a:prstGeom prst="rect">
            <a:avLst/>
          </a:prstGeom>
          <a:noFill/>
          <a:ln>
            <a:noFill/>
          </a:ln>
        </p:spPr>
        <p:txBody>
          <a:bodyPr anchorCtr="0" anchor="t" bIns="34275" lIns="68575" spcFirstLastPara="1" rIns="68575" wrap="square" tIns="34275"/>
          <a:lstStyle>
            <a:lvl1pPr indent="-342900" lvl="0" marL="457200" marR="0" rtl="0" algn="l">
              <a:lnSpc>
                <a:spcPct val="120000"/>
              </a:lnSpc>
              <a:spcBef>
                <a:spcPts val="0"/>
              </a:spcBef>
              <a:spcAft>
                <a:spcPts val="0"/>
              </a:spcAft>
              <a:buClr>
                <a:srgbClr val="166571"/>
              </a:buClr>
              <a:buSzPts val="1800"/>
              <a:buFont typeface="Arial"/>
              <a:buChar char="•"/>
              <a:defRPr b="0" i="0" sz="1800" u="none" cap="none" strike="noStrike">
                <a:solidFill>
                  <a:srgbClr val="166571"/>
                </a:solidFill>
                <a:latin typeface="Calibri"/>
                <a:ea typeface="Calibri"/>
                <a:cs typeface="Calibri"/>
                <a:sym typeface="Calibri"/>
              </a:defRPr>
            </a:lvl1pPr>
            <a:lvl2pPr indent="-342900" lvl="1" marL="914400" marR="0" rtl="0" algn="l">
              <a:lnSpc>
                <a:spcPct val="120000"/>
              </a:lnSpc>
              <a:spcBef>
                <a:spcPts val="750"/>
              </a:spcBef>
              <a:spcAft>
                <a:spcPts val="0"/>
              </a:spcAft>
              <a:buClr>
                <a:srgbClr val="166571"/>
              </a:buClr>
              <a:buSzPts val="1800"/>
              <a:buFont typeface="Merriweather Sans"/>
              <a:buChar char="–"/>
              <a:defRPr b="0" i="0" sz="1800" u="none" cap="none" strike="noStrike">
                <a:solidFill>
                  <a:srgbClr val="166571"/>
                </a:solidFill>
                <a:latin typeface="Calibri"/>
                <a:ea typeface="Calibri"/>
                <a:cs typeface="Calibri"/>
                <a:sym typeface="Calibri"/>
              </a:defRPr>
            </a:lvl2pPr>
            <a:lvl3pPr indent="-342900" lvl="2" marL="1371600" marR="0" rtl="0" algn="l">
              <a:lnSpc>
                <a:spcPct val="120000"/>
              </a:lnSpc>
              <a:spcBef>
                <a:spcPts val="360"/>
              </a:spcBef>
              <a:spcAft>
                <a:spcPts val="0"/>
              </a:spcAft>
              <a:buClr>
                <a:srgbClr val="166571"/>
              </a:buClr>
              <a:buSzPts val="1800"/>
              <a:buFont typeface="Arial"/>
              <a:buChar char="•"/>
              <a:defRPr b="0" i="0" sz="1800" u="none" cap="none" strike="noStrike">
                <a:solidFill>
                  <a:srgbClr val="166571"/>
                </a:solidFill>
                <a:latin typeface="Calibri"/>
                <a:ea typeface="Calibri"/>
                <a:cs typeface="Calibri"/>
                <a:sym typeface="Calibri"/>
              </a:defRPr>
            </a:lvl3pPr>
            <a:lvl4pPr indent="-304800" lvl="3" marL="1828800" marR="0" rtl="0" algn="l">
              <a:spcBef>
                <a:spcPts val="240"/>
              </a:spcBef>
              <a:spcAft>
                <a:spcPts val="0"/>
              </a:spcAft>
              <a:buClr>
                <a:schemeClr val="dk1"/>
              </a:buClr>
              <a:buSzPts val="1200"/>
              <a:buFont typeface="Arial"/>
              <a:buChar char="–"/>
              <a:defRPr b="0" i="0" sz="1200" u="none" cap="none" strike="noStrike">
                <a:solidFill>
                  <a:schemeClr val="dk1"/>
                </a:solidFill>
                <a:latin typeface="Trebuchet MS"/>
                <a:ea typeface="Trebuchet MS"/>
                <a:cs typeface="Trebuchet MS"/>
                <a:sym typeface="Trebuchet MS"/>
              </a:defRPr>
            </a:lvl4pPr>
            <a:lvl5pPr indent="-304800" lvl="4" marL="2286000" marR="0" rtl="0" algn="l">
              <a:spcBef>
                <a:spcPts val="240"/>
              </a:spcBef>
              <a:spcAft>
                <a:spcPts val="0"/>
              </a:spcAft>
              <a:buClr>
                <a:schemeClr val="dk1"/>
              </a:buClr>
              <a:buSzPts val="1200"/>
              <a:buFont typeface="Arial"/>
              <a:buChar char="»"/>
              <a:defRPr b="0" i="0" sz="1200" u="none" cap="none" strike="noStrike">
                <a:solidFill>
                  <a:schemeClr val="dk1"/>
                </a:solidFill>
                <a:latin typeface="Trebuchet MS"/>
                <a:ea typeface="Trebuchet MS"/>
                <a:cs typeface="Trebuchet MS"/>
                <a:sym typeface="Trebuchet MS"/>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Trebuchet MS"/>
                <a:ea typeface="Trebuchet MS"/>
                <a:cs typeface="Trebuchet MS"/>
                <a:sym typeface="Trebuchet MS"/>
              </a:defRPr>
            </a:lvl9pPr>
          </a:lstStyle>
          <a:p/>
        </p:txBody>
      </p:sp>
      <p:sp>
        <p:nvSpPr>
          <p:cNvPr id="29" name="Shape 29"/>
          <p:cNvSpPr txBox="1"/>
          <p:nvPr>
            <p:ph type="title"/>
          </p:nvPr>
        </p:nvSpPr>
        <p:spPr>
          <a:xfrm>
            <a:off x="0" y="0"/>
            <a:ext cx="9144000" cy="5788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rgbClr val="166571"/>
              </a:buClr>
              <a:buSzPts val="2000"/>
              <a:buFont typeface="Helvetica Neue"/>
              <a:buNone/>
              <a:defRPr b="1" i="0" sz="2000" u="none" cap="none" strike="noStrike">
                <a:solidFill>
                  <a:srgbClr val="16657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p:nvPr/>
        </p:nvSpPr>
        <p:spPr>
          <a:xfrm>
            <a:off x="0" y="6475308"/>
            <a:ext cx="9155206" cy="397635"/>
          </a:xfrm>
          <a:prstGeom prst="rect">
            <a:avLst/>
          </a:prstGeom>
          <a:solidFill>
            <a:srgbClr val="14687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 name="Shape 7"/>
          <p:cNvSpPr txBox="1"/>
          <p:nvPr/>
        </p:nvSpPr>
        <p:spPr>
          <a:xfrm>
            <a:off x="7524573" y="6572481"/>
            <a:ext cx="1493520" cy="253916"/>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fld id="{00000000-1234-1234-1234-123412341234}" type="slidenum">
              <a:rPr b="1" i="0" lang="en-US" sz="1200" u="none" cap="none" strike="noStrike">
                <a:solidFill>
                  <a:srgbClr val="CCCCCC"/>
                </a:solidFill>
                <a:latin typeface="Calibri"/>
                <a:ea typeface="Calibri"/>
                <a:cs typeface="Calibri"/>
                <a:sym typeface="Calibri"/>
              </a:rPr>
              <a:t>‹#›</a:t>
            </a:fld>
            <a:endParaRPr b="1" i="0" sz="1200" u="none" cap="none" strike="noStrike">
              <a:solidFill>
                <a:srgbClr val="CCCCCC"/>
              </a:solidFill>
              <a:latin typeface="Calibri"/>
              <a:ea typeface="Calibri"/>
              <a:cs typeface="Calibri"/>
              <a:sym typeface="Calibri"/>
            </a:endParaRPr>
          </a:p>
        </p:txBody>
      </p:sp>
      <p:pic>
        <p:nvPicPr>
          <p:cNvPr descr="logo_footer.png" id="8" name="Shape 8"/>
          <p:cNvPicPr preferRelativeResize="0"/>
          <p:nvPr/>
        </p:nvPicPr>
        <p:blipFill rotWithShape="1">
          <a:blip r:embed="rId1">
            <a:alphaModFix/>
          </a:blip>
          <a:srcRect b="0" l="0" r="0" t="0"/>
          <a:stretch/>
        </p:blipFill>
        <p:spPr>
          <a:xfrm>
            <a:off x="237606" y="6552459"/>
            <a:ext cx="635852" cy="30158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hyperlink" Target="https://en.wikipedia.org/wiki/%C3%9F" TargetMode="External"/><Relationship Id="rId4" Type="http://schemas.openxmlformats.org/officeDocument/2006/relationships/hyperlink" Target="https://en.wikipedia.org/wiki/%C3%9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 name="Shape 34"/>
        <p:cNvGrpSpPr/>
        <p:nvPr/>
      </p:nvGrpSpPr>
      <p:grpSpPr>
        <a:xfrm>
          <a:off x="0" y="0"/>
          <a:ext cx="0" cy="0"/>
          <a:chOff x="0" y="0"/>
          <a:chExt cx="0" cy="0"/>
        </a:xfrm>
      </p:grpSpPr>
      <p:sp>
        <p:nvSpPr>
          <p:cNvPr id="35" name="Shape 35"/>
          <p:cNvSpPr txBox="1"/>
          <p:nvPr>
            <p:ph idx="1" type="body"/>
          </p:nvPr>
        </p:nvSpPr>
        <p:spPr>
          <a:xfrm>
            <a:off x="613818" y="1717827"/>
            <a:ext cx="8257049" cy="1091068"/>
          </a:xfrm>
          <a:prstGeom prst="rect">
            <a:avLst/>
          </a:prstGeom>
          <a:noFill/>
          <a:ln>
            <a:noFill/>
          </a:ln>
        </p:spPr>
        <p:txBody>
          <a:bodyPr anchorCtr="0" anchor="t" bIns="34275" lIns="68575" spcFirstLastPara="1" rIns="68575" wrap="square" tIns="34275">
            <a:noAutofit/>
          </a:bodyPr>
          <a:lstStyle/>
          <a:p>
            <a:pPr indent="0" lvl="0" marL="0" marR="0" rtl="0" algn="l">
              <a:lnSpc>
                <a:spcPct val="80000"/>
              </a:lnSpc>
              <a:spcBef>
                <a:spcPts val="0"/>
              </a:spcBef>
              <a:spcAft>
                <a:spcPts val="0"/>
              </a:spcAft>
              <a:buClr>
                <a:schemeClr val="lt1"/>
              </a:buClr>
              <a:buSzPts val="4100"/>
              <a:buFont typeface="Arial"/>
              <a:buNone/>
            </a:pPr>
            <a:r>
              <a:rPr b="1" i="0" lang="en-US" sz="4100" u="none" cap="none" strike="noStrike">
                <a:solidFill>
                  <a:schemeClr val="lt1"/>
                </a:solidFill>
                <a:latin typeface="Arial Black"/>
                <a:ea typeface="Arial Black"/>
                <a:cs typeface="Arial Black"/>
                <a:sym typeface="Arial Black"/>
              </a:rPr>
              <a:t>FRAMEWORK FUNDAMENTALS</a:t>
            </a:r>
            <a:endParaRPr b="0" i="0" sz="4400" u="none" cap="none" strike="noStrike">
              <a:solidFill>
                <a:schemeClr val="lt1"/>
              </a:solidFill>
              <a:latin typeface="Arial Black"/>
              <a:ea typeface="Arial Black"/>
              <a:cs typeface="Arial Black"/>
              <a:sym typeface="Arial Black"/>
            </a:endParaRPr>
          </a:p>
        </p:txBody>
      </p:sp>
      <p:sp>
        <p:nvSpPr>
          <p:cNvPr id="36" name="Shape 36"/>
          <p:cNvSpPr txBox="1"/>
          <p:nvPr>
            <p:ph idx="4" type="body"/>
          </p:nvPr>
        </p:nvSpPr>
        <p:spPr>
          <a:xfrm>
            <a:off x="660399" y="5076828"/>
            <a:ext cx="3649662" cy="279797"/>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Clr>
                <a:schemeClr val="lt1"/>
              </a:buClr>
              <a:buSzPts val="2100"/>
              <a:buFont typeface="Arial"/>
              <a:buNone/>
            </a:pPr>
            <a:r>
              <a:rPr b="1" i="0" lang="en-US" sz="2100" u="none" cap="small" strike="noStrike">
                <a:solidFill>
                  <a:schemeClr val="lt1"/>
                </a:solidFill>
                <a:latin typeface="Trebuchet MS"/>
                <a:ea typeface="Trebuchet MS"/>
                <a:cs typeface="Trebuchet MS"/>
                <a:sym typeface="Trebuchet MS"/>
              </a:rPr>
              <a:t>Oleg Tarusov</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.NET strings</a:t>
            </a:r>
            <a:endParaRPr/>
          </a:p>
        </p:txBody>
      </p:sp>
      <p:sp>
        <p:nvSpPr>
          <p:cNvPr id="196" name="Shape 196"/>
          <p:cNvSpPr txBox="1"/>
          <p:nvPr/>
        </p:nvSpPr>
        <p:spPr>
          <a:xfrm>
            <a:off x="186775" y="627575"/>
            <a:ext cx="8213100" cy="12867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US" sz="1800"/>
              <a:t>.NET хранит строки в памяти в кодировке UTF16</a:t>
            </a:r>
            <a:endParaRPr sz="1800"/>
          </a:p>
          <a:p>
            <a:pPr indent="-342900" lvl="0" marL="457200" rtl="0">
              <a:spcBef>
                <a:spcPts val="0"/>
              </a:spcBef>
              <a:spcAft>
                <a:spcPts val="0"/>
              </a:spcAft>
              <a:buSzPts val="1800"/>
              <a:buChar char="●"/>
            </a:pPr>
            <a:r>
              <a:rPr lang="en-US" sz="1800"/>
              <a:t>Не смотря на это, файлы пишутся и читаются по умолчанию в кодировке UTF8</a:t>
            </a:r>
            <a:endParaRPr sz="1800"/>
          </a:p>
          <a:p>
            <a:pPr indent="-342900" lvl="0" marL="457200" rtl="0">
              <a:spcBef>
                <a:spcPts val="0"/>
              </a:spcBef>
              <a:spcAft>
                <a:spcPts val="0"/>
              </a:spcAft>
              <a:buSzPts val="1800"/>
              <a:buChar char="●"/>
            </a:pPr>
            <a:r>
              <a:rPr lang="en-US" sz="1800"/>
              <a:t>тип Char может указывать только 65536 символов :-(</a:t>
            </a:r>
            <a:endParaRPr sz="1800"/>
          </a:p>
        </p:txBody>
      </p:sp>
      <p:sp>
        <p:nvSpPr>
          <p:cNvPr id="197" name="Shape 197"/>
          <p:cNvSpPr txBox="1"/>
          <p:nvPr/>
        </p:nvSpPr>
        <p:spPr>
          <a:xfrm>
            <a:off x="286250" y="1989425"/>
            <a:ext cx="8213100" cy="4293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//Пишем текст в файл с кодировкой windows-1251</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Encoding cp1251 = Encoding.GetEncoding("windows-1251");</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File.WriteAllText(@"C:\temp\data.txt", "русский текст", cp1251);</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//читаем текст из файла, строка преобразуется в UTF16</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string text = File.ReadAllText(@"C:\temp\data.txt", cp1251);</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//При записи по умолчанию используется utf8</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File.WriteAllText(@"C:\temp\utf8.txt", text);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StringBuilder</a:t>
            </a:r>
            <a:endParaRPr/>
          </a:p>
        </p:txBody>
      </p:sp>
      <p:sp>
        <p:nvSpPr>
          <p:cNvPr id="203" name="Shape 203"/>
          <p:cNvSpPr txBox="1"/>
          <p:nvPr/>
        </p:nvSpPr>
        <p:spPr>
          <a:xfrm>
            <a:off x="286250" y="864925"/>
            <a:ext cx="7704900" cy="1669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US" sz="1800"/>
              <a:t>Строки имутабельны: то есть каждый раз, когда меняется строка, создаётся новая строка в памяти, </a:t>
            </a:r>
            <a:br>
              <a:rPr lang="en-US" sz="1800"/>
            </a:br>
            <a:r>
              <a:rPr lang="en-US" sz="1800"/>
              <a:t>Cледовательно большой расход памяти из-за того, что под строку выделяется непрерывный кусок памяти. Нагрузка на GC.</a:t>
            </a:r>
            <a:endParaRPr sz="1800"/>
          </a:p>
          <a:p>
            <a:pPr indent="0" lvl="0" marL="0" rtl="0">
              <a:spcBef>
                <a:spcPts val="0"/>
              </a:spcBef>
              <a:spcAft>
                <a:spcPts val="0"/>
              </a:spcAft>
              <a:buNone/>
            </a:pPr>
            <a:r>
              <a:rPr lang="en-US" sz="1800"/>
              <a:t>Нужно использовать класс StringBuilder</a:t>
            </a:r>
            <a:endParaRPr sz="1800"/>
          </a:p>
        </p:txBody>
      </p:sp>
      <p:sp>
        <p:nvSpPr>
          <p:cNvPr id="204" name="Shape 204"/>
          <p:cNvSpPr txBox="1"/>
          <p:nvPr/>
        </p:nvSpPr>
        <p:spPr>
          <a:xfrm>
            <a:off x="836875" y="3230650"/>
            <a:ext cx="4353000" cy="848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1800">
                <a:latin typeface="Courier New"/>
                <a:ea typeface="Courier New"/>
                <a:cs typeface="Courier New"/>
                <a:sym typeface="Courier New"/>
              </a:rPr>
              <a:t>string a = “&lt;Большая строка&gt;”;</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a += “&lt;Другая большая строка&gt;”</a:t>
            </a:r>
            <a:endParaRPr b="1" sz="1800">
              <a:latin typeface="Courier New"/>
              <a:ea typeface="Courier New"/>
              <a:cs typeface="Courier New"/>
              <a:sym typeface="Courier New"/>
            </a:endParaRPr>
          </a:p>
        </p:txBody>
      </p:sp>
      <p:sp>
        <p:nvSpPr>
          <p:cNvPr id="205" name="Shape 205"/>
          <p:cNvSpPr txBox="1"/>
          <p:nvPr/>
        </p:nvSpPr>
        <p:spPr>
          <a:xfrm>
            <a:off x="836875" y="4601325"/>
            <a:ext cx="6912900" cy="1558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1800">
                <a:latin typeface="Courier New"/>
                <a:ea typeface="Courier New"/>
                <a:cs typeface="Courier New"/>
                <a:sym typeface="Courier New"/>
              </a:rPr>
              <a:t>var a = new StringBuilder(“&lt;Большая строка&gt;”);</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a.Append(“&lt;Другая большая строка&gt;”);</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a.ToString();//&lt;--получить результирующую строку</a:t>
            </a:r>
            <a:endParaRPr b="1" sz="1800">
              <a:latin typeface="Courier New"/>
              <a:ea typeface="Courier New"/>
              <a:cs typeface="Courier New"/>
              <a:sym typeface="Courier New"/>
            </a:endParaRPr>
          </a:p>
        </p:txBody>
      </p:sp>
      <p:cxnSp>
        <p:nvCxnSpPr>
          <p:cNvPr id="206" name="Shape 206"/>
          <p:cNvCxnSpPr/>
          <p:nvPr/>
        </p:nvCxnSpPr>
        <p:spPr>
          <a:xfrm>
            <a:off x="1452850" y="3121000"/>
            <a:ext cx="2628300" cy="1149900"/>
          </a:xfrm>
          <a:prstGeom prst="straightConnector1">
            <a:avLst/>
          </a:prstGeom>
          <a:noFill/>
          <a:ln cap="flat" cmpd="sng" w="9525">
            <a:solidFill>
              <a:schemeClr val="dk2"/>
            </a:solidFill>
            <a:prstDash val="solid"/>
            <a:round/>
            <a:headEnd len="med" w="med" type="none"/>
            <a:tailEnd len="med" w="med" type="none"/>
          </a:ln>
        </p:spPr>
      </p:cxnSp>
      <p:cxnSp>
        <p:nvCxnSpPr>
          <p:cNvPr id="207" name="Shape 207"/>
          <p:cNvCxnSpPr/>
          <p:nvPr/>
        </p:nvCxnSpPr>
        <p:spPr>
          <a:xfrm flipH="1">
            <a:off x="1658100" y="2970425"/>
            <a:ext cx="2518800" cy="1286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Shape 212"/>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Formatting and Parsing</a:t>
            </a:r>
            <a:endParaRPr/>
          </a:p>
        </p:txBody>
      </p:sp>
      <p:sp>
        <p:nvSpPr>
          <p:cNvPr id="213" name="Shape 213"/>
          <p:cNvSpPr txBox="1"/>
          <p:nvPr/>
        </p:nvSpPr>
        <p:spPr>
          <a:xfrm>
            <a:off x="214050" y="698125"/>
            <a:ext cx="7939500" cy="766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Formatting - процесс преобразования значения переменной в строку.</a:t>
            </a:r>
            <a:endParaRPr sz="1800"/>
          </a:p>
          <a:p>
            <a:pPr indent="0" lvl="0" marL="0">
              <a:spcBef>
                <a:spcPts val="0"/>
              </a:spcBef>
              <a:spcAft>
                <a:spcPts val="0"/>
              </a:spcAft>
              <a:buNone/>
            </a:pPr>
            <a:r>
              <a:rPr lang="en-US" sz="1800"/>
              <a:t>Parsing - процесс преобразования строки в значение переменной </a:t>
            </a:r>
            <a:endParaRPr sz="1800"/>
          </a:p>
        </p:txBody>
      </p:sp>
      <p:cxnSp>
        <p:nvCxnSpPr>
          <p:cNvPr id="214" name="Shape 214"/>
          <p:cNvCxnSpPr>
            <a:stCxn id="213" idx="2"/>
          </p:cNvCxnSpPr>
          <p:nvPr/>
        </p:nvCxnSpPr>
        <p:spPr>
          <a:xfrm>
            <a:off x="4183800" y="1464625"/>
            <a:ext cx="0" cy="4079400"/>
          </a:xfrm>
          <a:prstGeom prst="straightConnector1">
            <a:avLst/>
          </a:prstGeom>
          <a:noFill/>
          <a:ln cap="flat" cmpd="sng" w="9525">
            <a:solidFill>
              <a:schemeClr val="dk2"/>
            </a:solidFill>
            <a:prstDash val="solid"/>
            <a:round/>
            <a:headEnd len="med" w="med" type="none"/>
            <a:tailEnd len="med" w="med" type="none"/>
          </a:ln>
        </p:spPr>
      </p:cxnSp>
      <p:sp>
        <p:nvSpPr>
          <p:cNvPr id="215" name="Shape 215"/>
          <p:cNvSpPr txBox="1"/>
          <p:nvPr/>
        </p:nvSpPr>
        <p:spPr>
          <a:xfrm>
            <a:off x="433075" y="1355175"/>
            <a:ext cx="2231400" cy="1314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ToString</a:t>
            </a:r>
            <a:endParaRPr sz="1800"/>
          </a:p>
          <a:p>
            <a:pPr indent="0" lvl="0" marL="0">
              <a:spcBef>
                <a:spcPts val="0"/>
              </a:spcBef>
              <a:spcAft>
                <a:spcPts val="0"/>
              </a:spcAft>
              <a:buNone/>
            </a:pPr>
            <a:r>
              <a:rPr lang="en-US" sz="1800"/>
              <a:t>ToParse</a:t>
            </a:r>
            <a:endParaRPr sz="1800"/>
          </a:p>
        </p:txBody>
      </p:sp>
      <p:sp>
        <p:nvSpPr>
          <p:cNvPr id="216" name="Shape 216"/>
          <p:cNvSpPr txBox="1"/>
          <p:nvPr/>
        </p:nvSpPr>
        <p:spPr>
          <a:xfrm>
            <a:off x="4572000" y="1521250"/>
            <a:ext cx="2231400" cy="1314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FormatProviders</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Formatting and Parsing</a:t>
            </a:r>
            <a:endParaRPr/>
          </a:p>
        </p:txBody>
      </p:sp>
      <p:sp>
        <p:nvSpPr>
          <p:cNvPr id="222" name="Shape 222"/>
          <p:cNvSpPr txBox="1"/>
          <p:nvPr/>
        </p:nvSpPr>
        <p:spPr>
          <a:xfrm>
            <a:off x="255100" y="711800"/>
            <a:ext cx="8131200" cy="1163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Parse - статический метод всех Value-типов (bool, DateTime, DateTimeOffset, TimeSpan, Guid и всех числовых типов: int, double, long, etc);</a:t>
            </a:r>
            <a:endParaRPr sz="1800"/>
          </a:p>
          <a:p>
            <a:pPr indent="0" lvl="0" marL="0">
              <a:spcBef>
                <a:spcPts val="0"/>
              </a:spcBef>
              <a:spcAft>
                <a:spcPts val="0"/>
              </a:spcAft>
              <a:buNone/>
            </a:pPr>
            <a:r>
              <a:rPr lang="en-US" sz="1800"/>
              <a:t>TryParse - аналог Parse, но не выбрасывает исключение в случае ошибки</a:t>
            </a:r>
            <a:endParaRPr sz="1800"/>
          </a:p>
        </p:txBody>
      </p:sp>
      <p:sp>
        <p:nvSpPr>
          <p:cNvPr id="223" name="Shape 223"/>
          <p:cNvSpPr txBox="1"/>
          <p:nvPr/>
        </p:nvSpPr>
        <p:spPr>
          <a:xfrm>
            <a:off x="255100" y="2149125"/>
            <a:ext cx="6721200" cy="1279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double d = double.Parse(“1234.5”);</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double d2;</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bool result = double.TryParse(“1234.5, out d2);</a:t>
            </a:r>
            <a:endParaRPr b="1" sz="1800">
              <a:latin typeface="Courier New"/>
              <a:ea typeface="Courier New"/>
              <a:cs typeface="Courier New"/>
              <a:sym typeface="Courier New"/>
            </a:endParaRPr>
          </a:p>
        </p:txBody>
      </p:sp>
      <p:sp>
        <p:nvSpPr>
          <p:cNvPr id="224" name="Shape 224"/>
          <p:cNvSpPr txBox="1"/>
          <p:nvPr/>
        </p:nvSpPr>
        <p:spPr>
          <a:xfrm>
            <a:off x="296175" y="3586425"/>
            <a:ext cx="7419300" cy="725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Результат зависит от текущей культуры!</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Shape 22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Культура</a:t>
            </a:r>
            <a:endParaRPr/>
          </a:p>
        </p:txBody>
      </p:sp>
      <p:sp>
        <p:nvSpPr>
          <p:cNvPr id="230" name="Shape 230"/>
          <p:cNvSpPr txBox="1"/>
          <p:nvPr/>
        </p:nvSpPr>
        <p:spPr>
          <a:xfrm>
            <a:off x="159275" y="643375"/>
            <a:ext cx="8568900" cy="5680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Культура - это набор правил, которые задают разделитель целой части от дробной, разделитель тысячных, как записывать дату, знак валюты.</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Например, в американской культуре точка является разделителем целой части от дробной, а в немецкой - она является разделителем тысячных.</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Представляется классом CultureInfo (System.Globalization)</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Получить текущий CultureInfo:</a:t>
            </a:r>
            <a:endParaRPr sz="1800"/>
          </a:p>
          <a:p>
            <a:pPr indent="0" lvl="0" marL="0">
              <a:spcBef>
                <a:spcPts val="0"/>
              </a:spcBef>
              <a:spcAft>
                <a:spcPts val="0"/>
              </a:spcAft>
              <a:buNone/>
            </a:pPr>
            <a:r>
              <a:rPr b="1" lang="en-US" sz="1800">
                <a:latin typeface="Courier New"/>
                <a:ea typeface="Courier New"/>
                <a:cs typeface="Courier New"/>
                <a:sym typeface="Courier New"/>
              </a:rPr>
              <a:t>CultureInfo currentCultureInfo = CurrentInfo.CurrentCulture;</a:t>
            </a:r>
            <a:endParaRPr b="1" sz="1800">
              <a:latin typeface="Courier New"/>
              <a:ea typeface="Courier New"/>
              <a:cs typeface="Courier New"/>
              <a:sym typeface="Courier New"/>
            </a:endParaRPr>
          </a:p>
          <a:p>
            <a:pPr indent="0" lvl="0" marL="0">
              <a:spcBef>
                <a:spcPts val="0"/>
              </a:spcBef>
              <a:spcAft>
                <a:spcPts val="0"/>
              </a:spcAft>
              <a:buNone/>
            </a:pPr>
            <a:r>
              <a:rPr lang="en-US" sz="1800"/>
              <a:t>или</a:t>
            </a:r>
            <a:endParaRPr sz="1800"/>
          </a:p>
          <a:p>
            <a:pPr indent="0" lvl="0" marL="0">
              <a:spcBef>
                <a:spcPts val="0"/>
              </a:spcBef>
              <a:spcAft>
                <a:spcPts val="0"/>
              </a:spcAft>
              <a:buNone/>
            </a:pPr>
            <a:r>
              <a:rPr b="1" lang="en-US" sz="1800">
                <a:latin typeface="Courier New"/>
                <a:ea typeface="Courier New"/>
                <a:cs typeface="Courier New"/>
                <a:sym typeface="Courier New"/>
              </a:rPr>
              <a:t>CultureInfo currentCultureInfo = Thread.CurrentThread.CurrentCulture;</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lang="en-US" sz="1800"/>
              <a:t>Установить текущий CultureInfo:</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CurrentInfo.CurrentCulture = new CurrentCulture(“en-US”);</a:t>
            </a:r>
            <a:endParaRPr b="1" sz="1800">
              <a:latin typeface="Courier New"/>
              <a:ea typeface="Courier New"/>
              <a:cs typeface="Courier New"/>
              <a:sym typeface="Courier New"/>
            </a:endParaRPr>
          </a:p>
          <a:p>
            <a:pPr indent="0" lvl="0" marL="0">
              <a:spcBef>
                <a:spcPts val="0"/>
              </a:spcBef>
              <a:spcAft>
                <a:spcPts val="0"/>
              </a:spcAft>
              <a:buNone/>
            </a:pPr>
            <a:r>
              <a:rPr lang="en-US" sz="1800"/>
              <a:t>или</a:t>
            </a:r>
            <a:endParaRPr sz="1800"/>
          </a:p>
          <a:p>
            <a:pPr indent="0" lvl="0" marL="0">
              <a:spcBef>
                <a:spcPts val="0"/>
              </a:spcBef>
              <a:spcAft>
                <a:spcPts val="0"/>
              </a:spcAft>
              <a:buNone/>
            </a:pPr>
            <a:r>
              <a:rPr b="1" lang="en-US" sz="1800">
                <a:latin typeface="Courier New"/>
                <a:ea typeface="Courier New"/>
                <a:cs typeface="Courier New"/>
                <a:sym typeface="Courier New"/>
              </a:rPr>
              <a:t>Thread.CurrentThread.CurrentCulture = new CurrentCulture(“en-US”);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Shape 23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Культура</a:t>
            </a:r>
            <a:endParaRPr/>
          </a:p>
        </p:txBody>
      </p:sp>
      <p:sp>
        <p:nvSpPr>
          <p:cNvPr id="236" name="Shape 236"/>
          <p:cNvSpPr txBox="1"/>
          <p:nvPr/>
        </p:nvSpPr>
        <p:spPr>
          <a:xfrm>
            <a:off x="898475" y="629675"/>
            <a:ext cx="438000" cy="383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t>ru</a:t>
            </a:r>
            <a:endParaRPr b="1" sz="1800"/>
          </a:p>
        </p:txBody>
      </p:sp>
      <p:sp>
        <p:nvSpPr>
          <p:cNvPr id="237" name="Shape 237"/>
          <p:cNvSpPr txBox="1"/>
          <p:nvPr/>
        </p:nvSpPr>
        <p:spPr>
          <a:xfrm>
            <a:off x="1431875" y="629675"/>
            <a:ext cx="602700" cy="383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1800"/>
              <a:t>RU</a:t>
            </a:r>
            <a:endParaRPr b="1" sz="1800"/>
          </a:p>
        </p:txBody>
      </p:sp>
      <p:sp>
        <p:nvSpPr>
          <p:cNvPr id="238" name="Shape 238"/>
          <p:cNvSpPr txBox="1"/>
          <p:nvPr/>
        </p:nvSpPr>
        <p:spPr>
          <a:xfrm>
            <a:off x="1203275" y="629675"/>
            <a:ext cx="438000" cy="383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1800"/>
              <a:t>-</a:t>
            </a:r>
            <a:endParaRPr b="1" sz="1800"/>
          </a:p>
        </p:txBody>
      </p:sp>
      <p:cxnSp>
        <p:nvCxnSpPr>
          <p:cNvPr id="239" name="Shape 239"/>
          <p:cNvCxnSpPr/>
          <p:nvPr/>
        </p:nvCxnSpPr>
        <p:spPr>
          <a:xfrm rot="10800000">
            <a:off x="1131175" y="1095150"/>
            <a:ext cx="0" cy="1984800"/>
          </a:xfrm>
          <a:prstGeom prst="straightConnector1">
            <a:avLst/>
          </a:prstGeom>
          <a:noFill/>
          <a:ln cap="flat" cmpd="sng" w="9525">
            <a:solidFill>
              <a:schemeClr val="dk2"/>
            </a:solidFill>
            <a:prstDash val="solid"/>
            <a:round/>
            <a:headEnd len="med" w="med" type="none"/>
            <a:tailEnd len="med" w="med" type="triangle"/>
          </a:ln>
        </p:spPr>
      </p:cxnSp>
      <p:cxnSp>
        <p:nvCxnSpPr>
          <p:cNvPr id="240" name="Shape 240"/>
          <p:cNvCxnSpPr/>
          <p:nvPr/>
        </p:nvCxnSpPr>
        <p:spPr>
          <a:xfrm>
            <a:off x="1131175" y="3079950"/>
            <a:ext cx="1081500" cy="0"/>
          </a:xfrm>
          <a:prstGeom prst="straightConnector1">
            <a:avLst/>
          </a:prstGeom>
          <a:noFill/>
          <a:ln cap="flat" cmpd="sng" w="9525">
            <a:solidFill>
              <a:schemeClr val="dk2"/>
            </a:solidFill>
            <a:prstDash val="solid"/>
            <a:round/>
            <a:headEnd len="med" w="med" type="none"/>
            <a:tailEnd len="med" w="med" type="none"/>
          </a:ln>
        </p:spPr>
      </p:cxnSp>
      <p:sp>
        <p:nvSpPr>
          <p:cNvPr id="241" name="Shape 241"/>
          <p:cNvSpPr txBox="1"/>
          <p:nvPr/>
        </p:nvSpPr>
        <p:spPr>
          <a:xfrm>
            <a:off x="2253650" y="2860925"/>
            <a:ext cx="1902600" cy="479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язык</a:t>
            </a:r>
            <a:endParaRPr sz="1800"/>
          </a:p>
        </p:txBody>
      </p:sp>
      <p:cxnSp>
        <p:nvCxnSpPr>
          <p:cNvPr id="242" name="Shape 242"/>
          <p:cNvCxnSpPr/>
          <p:nvPr/>
        </p:nvCxnSpPr>
        <p:spPr>
          <a:xfrm rot="10800000">
            <a:off x="1664575" y="1018900"/>
            <a:ext cx="0" cy="1034400"/>
          </a:xfrm>
          <a:prstGeom prst="straightConnector1">
            <a:avLst/>
          </a:prstGeom>
          <a:noFill/>
          <a:ln cap="flat" cmpd="sng" w="9525">
            <a:solidFill>
              <a:schemeClr val="dk2"/>
            </a:solidFill>
            <a:prstDash val="solid"/>
            <a:round/>
            <a:headEnd len="med" w="med" type="none"/>
            <a:tailEnd len="med" w="med" type="triangle"/>
          </a:ln>
        </p:spPr>
      </p:cxnSp>
      <p:cxnSp>
        <p:nvCxnSpPr>
          <p:cNvPr id="243" name="Shape 243"/>
          <p:cNvCxnSpPr/>
          <p:nvPr/>
        </p:nvCxnSpPr>
        <p:spPr>
          <a:xfrm>
            <a:off x="1664575" y="2053300"/>
            <a:ext cx="1081500" cy="0"/>
          </a:xfrm>
          <a:prstGeom prst="straightConnector1">
            <a:avLst/>
          </a:prstGeom>
          <a:noFill/>
          <a:ln cap="flat" cmpd="sng" w="9525">
            <a:solidFill>
              <a:schemeClr val="dk2"/>
            </a:solidFill>
            <a:prstDash val="solid"/>
            <a:round/>
            <a:headEnd len="med" w="med" type="none"/>
            <a:tailEnd len="med" w="med" type="none"/>
          </a:ln>
        </p:spPr>
      </p:cxnSp>
      <p:sp>
        <p:nvSpPr>
          <p:cNvPr id="244" name="Shape 244"/>
          <p:cNvSpPr txBox="1"/>
          <p:nvPr/>
        </p:nvSpPr>
        <p:spPr>
          <a:xfrm>
            <a:off x="2801175" y="1823125"/>
            <a:ext cx="1081500" cy="85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Регион</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250" name="Shape 250"/>
          <p:cNvSpPr txBox="1"/>
          <p:nvPr/>
        </p:nvSpPr>
        <p:spPr>
          <a:xfrm>
            <a:off x="145600" y="698125"/>
            <a:ext cx="8678700" cy="5187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double d;</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CultureInfo.CurrentCulture = new CultureInfo("en-US");</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 = double.Parse("1234.5");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Console.WriteLine(d);//1234.5</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CultureInfo.CurrentCulture = new CultureInfo("de-DE");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 = double.Parse("1234.5");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Console.WriteLine(d);//12345</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CultureInfo.CurrentCulture = new CultureInfo("ru-RU");</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try</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d = double.Parse("1234.5");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catch (FormatException)</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Console.WriteLine("exception!");//exception</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ph type="title"/>
          </p:nvPr>
        </p:nvSpPr>
        <p:spPr>
          <a:xfrm>
            <a:off x="0" y="26725"/>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Культура</a:t>
            </a:r>
            <a:endParaRPr/>
          </a:p>
        </p:txBody>
      </p:sp>
      <p:cxnSp>
        <p:nvCxnSpPr>
          <p:cNvPr id="256" name="Shape 256"/>
          <p:cNvCxnSpPr/>
          <p:nvPr/>
        </p:nvCxnSpPr>
        <p:spPr>
          <a:xfrm>
            <a:off x="4031300" y="1464625"/>
            <a:ext cx="15600" cy="3791700"/>
          </a:xfrm>
          <a:prstGeom prst="straightConnector1">
            <a:avLst/>
          </a:prstGeom>
          <a:noFill/>
          <a:ln cap="flat" cmpd="sng" w="9525">
            <a:solidFill>
              <a:schemeClr val="dk2"/>
            </a:solidFill>
            <a:prstDash val="solid"/>
            <a:round/>
            <a:headEnd len="med" w="med" type="none"/>
            <a:tailEnd len="med" w="med" type="none"/>
          </a:ln>
        </p:spPr>
      </p:cxnSp>
      <p:sp>
        <p:nvSpPr>
          <p:cNvPr id="257" name="Shape 257"/>
          <p:cNvSpPr/>
          <p:nvPr/>
        </p:nvSpPr>
        <p:spPr>
          <a:xfrm>
            <a:off x="255100" y="1834275"/>
            <a:ext cx="3271500" cy="18618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b="1" lang="en-US" sz="1800"/>
              <a:t>InvariantCulture</a:t>
            </a:r>
            <a:br>
              <a:rPr b="1" lang="en-US" sz="1800"/>
            </a:br>
            <a:r>
              <a:rPr b="1" lang="en-US" sz="1800"/>
              <a:t>(</a:t>
            </a:r>
            <a:r>
              <a:rPr b="1" lang="en-US" sz="1800">
                <a:latin typeface="Courier New"/>
                <a:ea typeface="Courier New"/>
                <a:cs typeface="Courier New"/>
                <a:sym typeface="Courier New"/>
              </a:rPr>
              <a:t>new CultureInfo</a:t>
            </a: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lang="en-US" sz="1800"/>
              <a:t>или</a:t>
            </a:r>
            <a:endParaRPr sz="1800"/>
          </a:p>
          <a:p>
            <a:pPr indent="0" lvl="0" marL="0">
              <a:spcBef>
                <a:spcPts val="0"/>
              </a:spcBef>
              <a:spcAft>
                <a:spcPts val="0"/>
              </a:spcAft>
              <a:buNone/>
            </a:pPr>
            <a:r>
              <a:rPr b="1" lang="en-US" sz="1800">
                <a:latin typeface="Courier New"/>
                <a:ea typeface="Courier New"/>
                <a:cs typeface="Courier New"/>
                <a:sym typeface="Courier New"/>
              </a:rPr>
              <a:t>CultureInfo.InvariantCulture)</a:t>
            </a:r>
            <a:endParaRPr b="1" sz="1800">
              <a:latin typeface="Courier New"/>
              <a:ea typeface="Courier New"/>
              <a:cs typeface="Courier New"/>
              <a:sym typeface="Courier New"/>
            </a:endParaRPr>
          </a:p>
        </p:txBody>
      </p:sp>
      <p:sp>
        <p:nvSpPr>
          <p:cNvPr id="258" name="Shape 258"/>
          <p:cNvSpPr txBox="1"/>
          <p:nvPr/>
        </p:nvSpPr>
        <p:spPr>
          <a:xfrm>
            <a:off x="3389800" y="657050"/>
            <a:ext cx="2149200" cy="492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Культуры</a:t>
            </a:r>
            <a:endParaRPr sz="1800"/>
          </a:p>
        </p:txBody>
      </p:sp>
      <p:sp>
        <p:nvSpPr>
          <p:cNvPr id="259" name="Shape 259"/>
          <p:cNvSpPr/>
          <p:nvPr/>
        </p:nvSpPr>
        <p:spPr>
          <a:xfrm>
            <a:off x="4567100" y="1834275"/>
            <a:ext cx="3005700" cy="9423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sz="1800"/>
              <a:t>Нейтральные (зависят от языка, но не от региона)</a:t>
            </a:r>
            <a:endParaRPr sz="1800"/>
          </a:p>
          <a:p>
            <a:pPr indent="0" lvl="0" marL="0">
              <a:spcBef>
                <a:spcPts val="0"/>
              </a:spcBef>
              <a:spcAft>
                <a:spcPts val="0"/>
              </a:spcAft>
              <a:buNone/>
            </a:pPr>
            <a:r>
              <a:rPr lang="en-US" sz="1800"/>
              <a:t>ru, fr, en</a:t>
            </a:r>
            <a:endParaRPr sz="1800"/>
          </a:p>
        </p:txBody>
      </p:sp>
      <p:sp>
        <p:nvSpPr>
          <p:cNvPr id="260" name="Shape 260"/>
          <p:cNvSpPr/>
          <p:nvPr/>
        </p:nvSpPr>
        <p:spPr>
          <a:xfrm>
            <a:off x="4567100" y="3053475"/>
            <a:ext cx="3005700" cy="12141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sz="1800"/>
              <a:t>Специфичные (зависят от языка и от региона)</a:t>
            </a:r>
            <a:endParaRPr sz="1800"/>
          </a:p>
          <a:p>
            <a:pPr indent="0" lvl="0" marL="0" rtl="0">
              <a:spcBef>
                <a:spcPts val="0"/>
              </a:spcBef>
              <a:spcAft>
                <a:spcPts val="0"/>
              </a:spcAft>
              <a:buNone/>
            </a:pPr>
            <a:r>
              <a:rPr lang="en-US" sz="1800"/>
              <a:t>ru-Ru, ru-By, fr-Fr, en-Us, en-Gb</a:t>
            </a:r>
            <a:endParaRPr sz="1800"/>
          </a:p>
        </p:txBody>
      </p:sp>
      <p:cxnSp>
        <p:nvCxnSpPr>
          <p:cNvPr id="261" name="Shape 261"/>
          <p:cNvCxnSpPr/>
          <p:nvPr/>
        </p:nvCxnSpPr>
        <p:spPr>
          <a:xfrm flipH="1">
            <a:off x="1919975" y="1130675"/>
            <a:ext cx="1658100" cy="405600"/>
          </a:xfrm>
          <a:prstGeom prst="straightConnector1">
            <a:avLst/>
          </a:prstGeom>
          <a:noFill/>
          <a:ln cap="flat" cmpd="sng" w="9525">
            <a:solidFill>
              <a:schemeClr val="dk2"/>
            </a:solidFill>
            <a:prstDash val="solid"/>
            <a:round/>
            <a:headEnd len="med" w="med" type="none"/>
            <a:tailEnd len="med" w="med" type="triangle"/>
          </a:ln>
        </p:spPr>
      </p:cxnSp>
      <p:cxnSp>
        <p:nvCxnSpPr>
          <p:cNvPr id="262" name="Shape 262"/>
          <p:cNvCxnSpPr>
            <a:stCxn id="258" idx="2"/>
          </p:cNvCxnSpPr>
          <p:nvPr/>
        </p:nvCxnSpPr>
        <p:spPr>
          <a:xfrm>
            <a:off x="4464400" y="1149950"/>
            <a:ext cx="986100" cy="302700"/>
          </a:xfrm>
          <a:prstGeom prst="straightConnector1">
            <a:avLst/>
          </a:prstGeom>
          <a:noFill/>
          <a:ln cap="flat" cmpd="sng" w="9525">
            <a:solidFill>
              <a:schemeClr val="dk2"/>
            </a:solidFill>
            <a:prstDash val="solid"/>
            <a:round/>
            <a:headEnd len="med" w="med" type="none"/>
            <a:tailEnd len="med" w="med" type="triangle"/>
          </a:ln>
        </p:spPr>
      </p:cxnSp>
      <p:sp>
        <p:nvSpPr>
          <p:cNvPr id="263" name="Shape 263"/>
          <p:cNvSpPr txBox="1"/>
          <p:nvPr/>
        </p:nvSpPr>
        <p:spPr>
          <a:xfrm>
            <a:off x="306575" y="3994075"/>
            <a:ext cx="3271500" cy="801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t>Не меняется со временем!</a:t>
            </a:r>
            <a:endParaRPr b="1" sz="1800"/>
          </a:p>
        </p:txBody>
      </p:sp>
      <p:sp>
        <p:nvSpPr>
          <p:cNvPr id="264" name="Shape 264"/>
          <p:cNvSpPr txBox="1"/>
          <p:nvPr/>
        </p:nvSpPr>
        <p:spPr>
          <a:xfrm>
            <a:off x="4508400" y="4494075"/>
            <a:ext cx="3399300" cy="1133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t>В будущем они могут поменяться!</a:t>
            </a:r>
            <a:endParaRPr b="1"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Культуры</a:t>
            </a:r>
            <a:endParaRPr/>
          </a:p>
        </p:txBody>
      </p:sp>
      <p:sp>
        <p:nvSpPr>
          <p:cNvPr id="270" name="Shape 270"/>
          <p:cNvSpPr txBox="1"/>
          <p:nvPr/>
        </p:nvSpPr>
        <p:spPr>
          <a:xfrm>
            <a:off x="417450" y="653600"/>
            <a:ext cx="7657200" cy="4770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t>InvariantCulture</a:t>
            </a:r>
            <a:endParaRPr b="1" sz="1800"/>
          </a:p>
          <a:p>
            <a:pPr indent="0" lvl="0" marL="0">
              <a:spcBef>
                <a:spcPts val="0"/>
              </a:spcBef>
              <a:spcAft>
                <a:spcPts val="0"/>
              </a:spcAft>
              <a:buNone/>
            </a:pPr>
            <a:r>
              <a:t/>
            </a:r>
            <a:endParaRPr b="1" sz="1800"/>
          </a:p>
          <a:p>
            <a:pPr indent="0" lvl="0" marL="0">
              <a:spcBef>
                <a:spcPts val="0"/>
              </a:spcBef>
              <a:spcAft>
                <a:spcPts val="0"/>
              </a:spcAft>
              <a:buNone/>
            </a:pPr>
            <a:r>
              <a:rPr lang="en-US" sz="1800"/>
              <a:t>Основана на американской культуре, но:</a:t>
            </a:r>
            <a:endParaRPr sz="1800"/>
          </a:p>
          <a:p>
            <a:pPr indent="-342900" lvl="0" marL="457200">
              <a:spcBef>
                <a:spcPts val="0"/>
              </a:spcBef>
              <a:spcAft>
                <a:spcPts val="0"/>
              </a:spcAft>
              <a:buSzPts val="1800"/>
              <a:buChar char="●"/>
            </a:pPr>
            <a:r>
              <a:rPr lang="en-US" sz="1800"/>
              <a:t>символ валюты - ¤</a:t>
            </a:r>
            <a:endParaRPr sz="1800"/>
          </a:p>
          <a:p>
            <a:pPr indent="-342900" lvl="0" marL="457200">
              <a:spcBef>
                <a:spcPts val="0"/>
              </a:spcBef>
              <a:spcAft>
                <a:spcPts val="0"/>
              </a:spcAft>
              <a:buSzPts val="1800"/>
              <a:buChar char="●"/>
            </a:pPr>
            <a:r>
              <a:rPr lang="en-US" sz="1800"/>
              <a:t>дата и время форматируются с лидирующими нулями</a:t>
            </a:r>
            <a:endParaRPr sz="1800"/>
          </a:p>
          <a:p>
            <a:pPr indent="-342900" lvl="0" marL="457200">
              <a:spcBef>
                <a:spcPts val="0"/>
              </a:spcBef>
              <a:spcAft>
                <a:spcPts val="0"/>
              </a:spcAft>
              <a:buSzPts val="1800"/>
              <a:buChar char="●"/>
            </a:pPr>
            <a:r>
              <a:rPr lang="en-US" sz="1800"/>
              <a:t>используется 24-часовой формат даты</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Культуры</a:t>
            </a:r>
            <a:endParaRPr/>
          </a:p>
        </p:txBody>
      </p:sp>
      <p:sp>
        <p:nvSpPr>
          <p:cNvPr id="276" name="Shape 276"/>
          <p:cNvSpPr txBox="1"/>
          <p:nvPr/>
        </p:nvSpPr>
        <p:spPr>
          <a:xfrm>
            <a:off x="1669775" y="772875"/>
            <a:ext cx="5271600" cy="50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double d = double.Parse(“1234.5”);</a:t>
            </a:r>
            <a:endParaRPr b="1" sz="1800">
              <a:latin typeface="Courier New"/>
              <a:ea typeface="Courier New"/>
              <a:cs typeface="Courier New"/>
              <a:sym typeface="Courier New"/>
            </a:endParaRPr>
          </a:p>
        </p:txBody>
      </p:sp>
      <p:cxnSp>
        <p:nvCxnSpPr>
          <p:cNvPr id="277" name="Shape 277"/>
          <p:cNvCxnSpPr/>
          <p:nvPr/>
        </p:nvCxnSpPr>
        <p:spPr>
          <a:xfrm>
            <a:off x="2170700" y="558175"/>
            <a:ext cx="4019400" cy="1097400"/>
          </a:xfrm>
          <a:prstGeom prst="straightConnector1">
            <a:avLst/>
          </a:prstGeom>
          <a:noFill/>
          <a:ln cap="flat" cmpd="sng" w="9525">
            <a:solidFill>
              <a:schemeClr val="dk2"/>
            </a:solidFill>
            <a:prstDash val="solid"/>
            <a:round/>
            <a:headEnd len="med" w="med" type="none"/>
            <a:tailEnd len="med" w="med" type="none"/>
          </a:ln>
        </p:spPr>
      </p:cxnSp>
      <p:cxnSp>
        <p:nvCxnSpPr>
          <p:cNvPr id="278" name="Shape 278"/>
          <p:cNvCxnSpPr/>
          <p:nvPr/>
        </p:nvCxnSpPr>
        <p:spPr>
          <a:xfrm flipH="1">
            <a:off x="2301775" y="355425"/>
            <a:ext cx="3351600" cy="1299900"/>
          </a:xfrm>
          <a:prstGeom prst="straightConnector1">
            <a:avLst/>
          </a:prstGeom>
          <a:noFill/>
          <a:ln cap="flat" cmpd="sng" w="9525">
            <a:solidFill>
              <a:schemeClr val="dk2"/>
            </a:solidFill>
            <a:prstDash val="solid"/>
            <a:round/>
            <a:headEnd len="med" w="med" type="none"/>
            <a:tailEnd len="med" w="med" type="none"/>
          </a:ln>
        </p:spPr>
      </p:cxnSp>
      <p:sp>
        <p:nvSpPr>
          <p:cNvPr id="279" name="Shape 279"/>
          <p:cNvSpPr txBox="1"/>
          <p:nvPr/>
        </p:nvSpPr>
        <p:spPr>
          <a:xfrm>
            <a:off x="274325" y="2227950"/>
            <a:ext cx="8516100" cy="918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CultureInfo.CurrentCulture = new CurrentCulture(“”);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//CultureInfo.CurrentCulture = CultureInfo.InvariantCulture;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double d = double.Parse(“1234”);</a:t>
            </a:r>
            <a:endParaRPr b="1" sz="1800">
              <a:latin typeface="Courier New"/>
              <a:ea typeface="Courier New"/>
              <a:cs typeface="Courier New"/>
              <a:sym typeface="Courier New"/>
            </a:endParaRPr>
          </a:p>
        </p:txBody>
      </p:sp>
      <p:sp>
        <p:nvSpPr>
          <p:cNvPr id="280" name="Shape 280"/>
          <p:cNvSpPr txBox="1"/>
          <p:nvPr/>
        </p:nvSpPr>
        <p:spPr>
          <a:xfrm>
            <a:off x="3506525" y="3349100"/>
            <a:ext cx="954000" cy="50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a:t>ИЛИ</a:t>
            </a:r>
            <a:endParaRPr b="1"/>
          </a:p>
        </p:txBody>
      </p:sp>
      <p:sp>
        <p:nvSpPr>
          <p:cNvPr id="281" name="Shape 281"/>
          <p:cNvSpPr txBox="1"/>
          <p:nvPr/>
        </p:nvSpPr>
        <p:spPr>
          <a:xfrm>
            <a:off x="107350" y="4056750"/>
            <a:ext cx="8838000" cy="918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1800">
                <a:latin typeface="Courier New"/>
                <a:ea typeface="Courier New"/>
                <a:cs typeface="Courier New"/>
                <a:sym typeface="Courier New"/>
              </a:rPr>
              <a:t>double d = double.Parse(“1234”, CultureInfo.InvariantCulture);</a:t>
            </a:r>
            <a:endParaRPr b="1" sz="1800">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 name="Shape 40"/>
        <p:cNvGrpSpPr/>
        <p:nvPr/>
      </p:nvGrpSpPr>
      <p:grpSpPr>
        <a:xfrm>
          <a:off x="0" y="0"/>
          <a:ext cx="0" cy="0"/>
          <a:chOff x="0" y="0"/>
          <a:chExt cx="0" cy="0"/>
        </a:xfrm>
      </p:grpSpPr>
      <p:sp>
        <p:nvSpPr>
          <p:cNvPr id="41" name="Shape 4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Темы</a:t>
            </a:r>
            <a:endParaRPr/>
          </a:p>
        </p:txBody>
      </p:sp>
      <p:sp>
        <p:nvSpPr>
          <p:cNvPr id="42" name="Shape 42"/>
          <p:cNvSpPr txBox="1"/>
          <p:nvPr/>
        </p:nvSpPr>
        <p:spPr>
          <a:xfrm>
            <a:off x="542575" y="725500"/>
            <a:ext cx="7348200" cy="3490500"/>
          </a:xfrm>
          <a:prstGeom prst="rect">
            <a:avLst/>
          </a:prstGeom>
          <a:noFill/>
          <a:ln>
            <a:noFill/>
          </a:ln>
        </p:spPr>
        <p:txBody>
          <a:bodyPr anchorCtr="0" anchor="t" bIns="91425" lIns="91425" spcFirstLastPara="1" rIns="91425" wrap="square" tIns="91425">
            <a:noAutofit/>
          </a:bodyPr>
          <a:lstStyle/>
          <a:p>
            <a:pPr indent="-381000" lvl="0" marL="457200" rtl="0">
              <a:lnSpc>
                <a:spcPct val="115000"/>
              </a:lnSpc>
              <a:spcBef>
                <a:spcPts val="0"/>
              </a:spcBef>
              <a:spcAft>
                <a:spcPts val="0"/>
              </a:spcAft>
              <a:buClr>
                <a:srgbClr val="24292E"/>
              </a:buClr>
              <a:buSzPts val="2400"/>
              <a:buChar char="●"/>
            </a:pPr>
            <a:r>
              <a:rPr lang="en-US" sz="2400">
                <a:solidFill>
                  <a:srgbClr val="24292E"/>
                </a:solidFill>
              </a:rPr>
              <a:t>String and Text Handling (String, StringBuilder).</a:t>
            </a:r>
            <a:endParaRPr sz="2400">
              <a:solidFill>
                <a:srgbClr val="24292E"/>
              </a:solidFill>
            </a:endParaRPr>
          </a:p>
          <a:p>
            <a:pPr indent="-381000" lvl="0" marL="457200" rtl="0">
              <a:lnSpc>
                <a:spcPct val="115000"/>
              </a:lnSpc>
              <a:spcBef>
                <a:spcPts val="0"/>
              </a:spcBef>
              <a:spcAft>
                <a:spcPts val="0"/>
              </a:spcAft>
              <a:buClr>
                <a:srgbClr val="24292E"/>
              </a:buClr>
              <a:buSzPts val="2400"/>
              <a:buChar char="●"/>
            </a:pPr>
            <a:r>
              <a:rPr lang="en-US" sz="2400">
                <a:solidFill>
                  <a:srgbClr val="24292E"/>
                </a:solidFill>
              </a:rPr>
              <a:t>Formatting and Parsing.</a:t>
            </a:r>
            <a:endParaRPr sz="2400">
              <a:solidFill>
                <a:srgbClr val="24292E"/>
              </a:solidFill>
            </a:endParaRPr>
          </a:p>
          <a:p>
            <a:pPr indent="-381000" lvl="0" marL="457200" rtl="0">
              <a:lnSpc>
                <a:spcPct val="115000"/>
              </a:lnSpc>
              <a:spcBef>
                <a:spcPts val="0"/>
              </a:spcBef>
              <a:spcAft>
                <a:spcPts val="0"/>
              </a:spcAft>
              <a:buClr>
                <a:srgbClr val="24292E"/>
              </a:buClr>
              <a:buSzPts val="2400"/>
              <a:buChar char="●"/>
            </a:pPr>
            <a:r>
              <a:rPr lang="en-US" sz="2400">
                <a:solidFill>
                  <a:srgbClr val="24292E"/>
                </a:solidFill>
              </a:rPr>
              <a:t>Dates and Times.</a:t>
            </a:r>
            <a:endParaRPr sz="2400">
              <a:solidFill>
                <a:srgbClr val="24292E"/>
              </a:solidFill>
            </a:endParaRPr>
          </a:p>
          <a:p>
            <a:pPr indent="-381000" lvl="0" marL="457200" rtl="0">
              <a:lnSpc>
                <a:spcPct val="115000"/>
              </a:lnSpc>
              <a:spcBef>
                <a:spcPts val="0"/>
              </a:spcBef>
              <a:spcAft>
                <a:spcPts val="0"/>
              </a:spcAft>
              <a:buClr>
                <a:srgbClr val="24292E"/>
              </a:buClr>
              <a:buSzPts val="2400"/>
              <a:buChar char="●"/>
            </a:pPr>
            <a:r>
              <a:rPr lang="en-US" sz="2400">
                <a:solidFill>
                  <a:srgbClr val="24292E"/>
                </a:solidFill>
              </a:rPr>
              <a:t>Equality Comparison - Standard Equality Protocols.</a:t>
            </a:r>
            <a:endParaRPr sz="2400">
              <a:solidFill>
                <a:srgbClr val="24292E"/>
              </a:solidFill>
            </a:endParaRPr>
          </a:p>
          <a:p>
            <a:pPr indent="-381000" lvl="0" marL="457200" rtl="0">
              <a:lnSpc>
                <a:spcPct val="115000"/>
              </a:lnSpc>
              <a:spcBef>
                <a:spcPts val="0"/>
              </a:spcBef>
              <a:spcAft>
                <a:spcPts val="0"/>
              </a:spcAft>
              <a:buClr>
                <a:srgbClr val="24292E"/>
              </a:buClr>
              <a:buSzPts val="2400"/>
              <a:buChar char="●"/>
            </a:pPr>
            <a:r>
              <a:rPr lang="en-US" sz="2400">
                <a:solidFill>
                  <a:srgbClr val="24292E"/>
                </a:solidFill>
              </a:rPr>
              <a:t>Order Comparison.</a:t>
            </a:r>
            <a:endParaRPr sz="2400">
              <a:solidFill>
                <a:srgbClr val="24292E"/>
              </a:solidFill>
            </a:endParaRPr>
          </a:p>
          <a:p>
            <a:pPr indent="-381000" lvl="0" marL="457200" rtl="0">
              <a:lnSpc>
                <a:spcPct val="115000"/>
              </a:lnSpc>
              <a:spcBef>
                <a:spcPts val="0"/>
              </a:spcBef>
              <a:spcAft>
                <a:spcPts val="0"/>
              </a:spcAft>
              <a:buClr>
                <a:srgbClr val="24292E"/>
              </a:buClr>
              <a:buSzPts val="2400"/>
              <a:buChar char="●"/>
            </a:pPr>
            <a:r>
              <a:rPr lang="en-US" sz="2400">
                <a:solidFill>
                  <a:srgbClr val="24292E"/>
                </a:solidFill>
              </a:rPr>
              <a:t>IComparable versus Equals.</a:t>
            </a:r>
            <a:endParaRPr sz="2400">
              <a:solidFill>
                <a:srgbClr val="24292E"/>
              </a:solidFill>
            </a:endParaRPr>
          </a:p>
          <a:p>
            <a:pPr indent="0" lvl="0" marL="0">
              <a:spcBef>
                <a:spcPts val="1200"/>
              </a:spcBef>
              <a:spcAft>
                <a:spcPts val="0"/>
              </a:spcAft>
              <a:buNone/>
            </a:pPr>
            <a:r>
              <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Shape 286"/>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rtl="0">
              <a:spcBef>
                <a:spcPts val="0"/>
              </a:spcBef>
              <a:spcAft>
                <a:spcPts val="0"/>
              </a:spcAft>
              <a:buNone/>
            </a:pPr>
            <a:r>
              <a:rPr lang="en-US"/>
              <a:t>ToString()</a:t>
            </a:r>
            <a:endParaRPr/>
          </a:p>
        </p:txBody>
      </p:sp>
      <p:sp>
        <p:nvSpPr>
          <p:cNvPr id="287" name="Shape 287"/>
          <p:cNvSpPr txBox="1"/>
          <p:nvPr/>
        </p:nvSpPr>
        <p:spPr>
          <a:xfrm>
            <a:off x="166975" y="629750"/>
            <a:ext cx="8468100" cy="4794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ToString() - виртуальный метод, определенный в классе Object.</a:t>
            </a:r>
            <a:endParaRPr sz="1800"/>
          </a:p>
          <a:p>
            <a:pPr indent="0" lvl="0" marL="0" rtl="0">
              <a:spcBef>
                <a:spcPts val="0"/>
              </a:spcBef>
              <a:spcAft>
                <a:spcPts val="0"/>
              </a:spcAft>
              <a:buNone/>
            </a:pPr>
            <a:r>
              <a:rPr lang="en-US" sz="1800"/>
              <a:t>По умолчанию выводит имя типа.</a:t>
            </a:r>
            <a:endParaRPr sz="1800"/>
          </a:p>
          <a:p>
            <a:pPr indent="0" lvl="0" marL="0" rtl="0">
              <a:spcBef>
                <a:spcPts val="0"/>
              </a:spcBef>
              <a:spcAft>
                <a:spcPts val="0"/>
              </a:spcAft>
              <a:buNone/>
            </a:pPr>
            <a:r>
              <a:t/>
            </a:r>
            <a:endParaRPr sz="1800"/>
          </a:p>
          <a:p>
            <a:pPr indent="0" lvl="0" marL="0">
              <a:spcBef>
                <a:spcPts val="0"/>
              </a:spcBef>
              <a:spcAft>
                <a:spcPts val="0"/>
              </a:spcAft>
              <a:buNone/>
            </a:pPr>
            <a:r>
              <a:rPr lang="en-US" sz="1800"/>
              <a:t>Переопределен во многих классах и value-типах таких как: int, char, double, etc для вывода строкового представления их значений.</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int a = 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a.ToString();//строка “5”</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rPr lang="en-US" sz="1800"/>
              <a:t>Некоторые классы перегружают метод ToString() и он принимает параметр:</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double d = 1234.5;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d.ToString(“C”);//строка “1 234,50 </a:t>
            </a:r>
            <a:r>
              <a:rPr b="1" lang="en-US" sz="1800">
                <a:solidFill>
                  <a:srgbClr val="222222"/>
                </a:solidFill>
                <a:highlight>
                  <a:srgbClr val="FFFFFF"/>
                </a:highlight>
                <a:latin typeface="Courier New"/>
                <a:ea typeface="Courier New"/>
                <a:cs typeface="Courier New"/>
                <a:sym typeface="Courier New"/>
              </a:rPr>
              <a:t>₽”</a:t>
            </a:r>
            <a:r>
              <a:rPr b="1" lang="en-US" sz="1800">
                <a:latin typeface="Courier New"/>
                <a:ea typeface="Courier New"/>
                <a:cs typeface="Courier New"/>
                <a:sym typeface="Courier New"/>
              </a:rPr>
              <a:t> в культуре ru-Ru</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//строка “¤1,234.50” в инвариантной культуре</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 - от слова Currency (Валюта)</a:t>
            </a:r>
            <a:endParaRPr b="1" sz="1800">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String.Format()</a:t>
            </a:r>
            <a:endParaRPr/>
          </a:p>
        </p:txBody>
      </p:sp>
      <p:sp>
        <p:nvSpPr>
          <p:cNvPr id="293" name="Shape 293"/>
          <p:cNvSpPr txBox="1"/>
          <p:nvPr/>
        </p:nvSpPr>
        <p:spPr>
          <a:xfrm>
            <a:off x="95425" y="570100"/>
            <a:ext cx="8694600" cy="5343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String.Format() - способ создания строки по шаблону с несколькими переменными.</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String.Format(“aaaa {0} bbbb {1} cccc”, 1, 2.5);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“aaaa 1 bbbb 2.5 cccc”//в инвариантной культуре или en-Us</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a:t>
            </a:r>
            <a:r>
              <a:rPr b="1" lang="en-US" sz="1800">
                <a:latin typeface="Courier New"/>
                <a:ea typeface="Courier New"/>
                <a:cs typeface="Courier New"/>
                <a:sym typeface="Courier New"/>
              </a:rPr>
              <a:t>tring.Format(“{0,15:F2}”, 16);//”&lt;15 пробелов&gt;16.00”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15 - длина</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X - формат</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String.Format(“{0,15”, 16);//”&lt;15 пробелов&gt;16”</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String.Format(“{0:F2”, 16);//”16.00”</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C# 6.0 Interpolation</a:t>
            </a:r>
            <a:endParaRPr/>
          </a:p>
        </p:txBody>
      </p:sp>
      <p:sp>
        <p:nvSpPr>
          <p:cNvPr id="299" name="Shape 299"/>
          <p:cNvSpPr txBox="1"/>
          <p:nvPr/>
        </p:nvSpPr>
        <p:spPr>
          <a:xfrm>
            <a:off x="208200" y="624575"/>
            <a:ext cx="8388900" cy="5168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String.Format(“aaaa {0} bbbb {1} cccc”, 1, 2.5);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String.Format(“{0,15:F2}”, 16);</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lang="en-US" sz="1800"/>
              <a:t>Эквивалентно:</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$”aaaa {1} bbbb {2.5} cccc”</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$”{16,15:F2}”</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lang="en-US" sz="1800"/>
              <a:t>Работает и с переменными:</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$”aaa{i}bbbb”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$”aaa{i,15:F2}bbbb”</a:t>
            </a:r>
            <a:endParaRPr b="1" sz="1800">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FormatProvider</a:t>
            </a:r>
            <a:endParaRPr/>
          </a:p>
        </p:txBody>
      </p:sp>
      <p:sp>
        <p:nvSpPr>
          <p:cNvPr id="305" name="Shape 305"/>
          <p:cNvSpPr txBox="1"/>
          <p:nvPr/>
        </p:nvSpPr>
        <p:spPr>
          <a:xfrm>
            <a:off x="155050" y="665525"/>
            <a:ext cx="8730600" cy="539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FormatProvider - ещё один способ форматирования и парсинга</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interface IFormatProvider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object GetFormat(Type 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lang="en-US" sz="1800"/>
              <a:t>GetFormat должен вернуть класс, предоставляющий методы для форматирования и для парсинга.</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IFormattable - интерфейс для использования интерфейса IFormatProvider</a:t>
            </a:r>
            <a:endParaRPr sz="1800"/>
          </a:p>
          <a:p>
            <a:pPr indent="0" lvl="0" marL="0">
              <a:spcBef>
                <a:spcPts val="0"/>
              </a:spcBef>
              <a:spcAft>
                <a:spcPts val="0"/>
              </a:spcAft>
              <a:buNone/>
            </a:pPr>
            <a:r>
              <a:rPr b="1" lang="en-US" sz="1800">
                <a:latin typeface="Courier New"/>
                <a:ea typeface="Courier New"/>
                <a:cs typeface="Courier New"/>
                <a:sym typeface="Courier New"/>
              </a:rPr>
              <a:t>IFormattable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ToString(String, IFormatProvider)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lang="en-US" sz="1800"/>
              <a:t>IFormattable реализуется базовыми типами: int, double, DateTime и т.д.</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Shape 310"/>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rtl="0">
              <a:spcBef>
                <a:spcPts val="0"/>
              </a:spcBef>
              <a:spcAft>
                <a:spcPts val="0"/>
              </a:spcAft>
              <a:buNone/>
            </a:pPr>
            <a:r>
              <a:rPr lang="en-US"/>
              <a:t>IFormatProvider</a:t>
            </a:r>
            <a:endParaRPr/>
          </a:p>
        </p:txBody>
      </p:sp>
      <p:sp>
        <p:nvSpPr>
          <p:cNvPr id="311" name="Shape 311"/>
          <p:cNvSpPr/>
          <p:nvPr/>
        </p:nvSpPr>
        <p:spPr>
          <a:xfrm>
            <a:off x="3146725" y="2365775"/>
            <a:ext cx="2051400" cy="578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sz="1800"/>
              <a:t>IFormatProvider</a:t>
            </a:r>
            <a:endParaRPr sz="1800"/>
          </a:p>
        </p:txBody>
      </p:sp>
      <p:sp>
        <p:nvSpPr>
          <p:cNvPr id="312" name="Shape 312"/>
          <p:cNvSpPr/>
          <p:nvPr/>
        </p:nvSpPr>
        <p:spPr>
          <a:xfrm>
            <a:off x="260400" y="3508775"/>
            <a:ext cx="2504700" cy="578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NumberFormatInfo</a:t>
            </a:r>
            <a:endParaRPr sz="1800"/>
          </a:p>
        </p:txBody>
      </p:sp>
      <p:sp>
        <p:nvSpPr>
          <p:cNvPr id="313" name="Shape 313"/>
          <p:cNvSpPr/>
          <p:nvPr/>
        </p:nvSpPr>
        <p:spPr>
          <a:xfrm>
            <a:off x="3146725" y="3508775"/>
            <a:ext cx="2504700" cy="578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DateTime</a:t>
            </a:r>
            <a:r>
              <a:rPr lang="en-US" sz="1800"/>
              <a:t>FormatInfo</a:t>
            </a:r>
            <a:endParaRPr sz="1800"/>
          </a:p>
        </p:txBody>
      </p:sp>
      <p:sp>
        <p:nvSpPr>
          <p:cNvPr id="314" name="Shape 314"/>
          <p:cNvSpPr/>
          <p:nvPr/>
        </p:nvSpPr>
        <p:spPr>
          <a:xfrm>
            <a:off x="5889925" y="3508775"/>
            <a:ext cx="2504700" cy="578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CultureInfo</a:t>
            </a:r>
            <a:endParaRPr sz="1800"/>
          </a:p>
        </p:txBody>
      </p:sp>
      <p:cxnSp>
        <p:nvCxnSpPr>
          <p:cNvPr id="315" name="Shape 315"/>
          <p:cNvCxnSpPr>
            <a:stCxn id="312" idx="0"/>
            <a:endCxn id="311" idx="2"/>
          </p:cNvCxnSpPr>
          <p:nvPr/>
        </p:nvCxnSpPr>
        <p:spPr>
          <a:xfrm flipH="1" rot="10800000">
            <a:off x="1512750" y="2944475"/>
            <a:ext cx="2659800" cy="564300"/>
          </a:xfrm>
          <a:prstGeom prst="straightConnector1">
            <a:avLst/>
          </a:prstGeom>
          <a:noFill/>
          <a:ln cap="flat" cmpd="sng" w="38100">
            <a:solidFill>
              <a:schemeClr val="dk2"/>
            </a:solidFill>
            <a:prstDash val="solid"/>
            <a:round/>
            <a:headEnd len="med" w="med" type="none"/>
            <a:tailEnd len="med" w="med" type="triangle"/>
          </a:ln>
        </p:spPr>
      </p:cxnSp>
      <p:cxnSp>
        <p:nvCxnSpPr>
          <p:cNvPr id="316" name="Shape 316"/>
          <p:cNvCxnSpPr>
            <a:stCxn id="313" idx="0"/>
            <a:endCxn id="311" idx="2"/>
          </p:cNvCxnSpPr>
          <p:nvPr/>
        </p:nvCxnSpPr>
        <p:spPr>
          <a:xfrm rot="10800000">
            <a:off x="4172275" y="2944475"/>
            <a:ext cx="226800" cy="564300"/>
          </a:xfrm>
          <a:prstGeom prst="straightConnector1">
            <a:avLst/>
          </a:prstGeom>
          <a:noFill/>
          <a:ln cap="flat" cmpd="sng" w="38100">
            <a:solidFill>
              <a:schemeClr val="dk2"/>
            </a:solidFill>
            <a:prstDash val="solid"/>
            <a:round/>
            <a:headEnd len="med" w="med" type="none"/>
            <a:tailEnd len="med" w="med" type="triangle"/>
          </a:ln>
        </p:spPr>
      </p:cxnSp>
      <p:cxnSp>
        <p:nvCxnSpPr>
          <p:cNvPr id="317" name="Shape 317"/>
          <p:cNvCxnSpPr>
            <a:stCxn id="314" idx="0"/>
            <a:endCxn id="311" idx="2"/>
          </p:cNvCxnSpPr>
          <p:nvPr/>
        </p:nvCxnSpPr>
        <p:spPr>
          <a:xfrm rot="10800000">
            <a:off x="4172575" y="2944475"/>
            <a:ext cx="2969700" cy="564300"/>
          </a:xfrm>
          <a:prstGeom prst="straightConnector1">
            <a:avLst/>
          </a:prstGeom>
          <a:noFill/>
          <a:ln cap="flat" cmpd="sng" w="38100">
            <a:solidFill>
              <a:schemeClr val="dk2"/>
            </a:solidFill>
            <a:prstDash val="solid"/>
            <a:round/>
            <a:headEnd len="med" w="med" type="none"/>
            <a:tailEnd len="med" w="med" type="triangle"/>
          </a:ln>
        </p:spPr>
      </p:cxnSp>
      <p:sp>
        <p:nvSpPr>
          <p:cNvPr id="318" name="Shape 318"/>
          <p:cNvSpPr txBox="1"/>
          <p:nvPr/>
        </p:nvSpPr>
        <p:spPr>
          <a:xfrm>
            <a:off x="131200" y="629750"/>
            <a:ext cx="9012900" cy="1550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IFormatProvider реализуют классы: NumberFormatInfo, DateTimeFormatInfo, CultureInfo</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NumberFormatInfo - класс, отвечающий за парсинг и форматирование чисел</a:t>
            </a:r>
            <a:endParaRPr sz="1800"/>
          </a:p>
          <a:p>
            <a:pPr indent="0" lvl="0" marL="0">
              <a:spcBef>
                <a:spcPts val="0"/>
              </a:spcBef>
              <a:spcAft>
                <a:spcPts val="0"/>
              </a:spcAft>
              <a:buNone/>
            </a:pPr>
            <a:r>
              <a:rPr lang="en-US" sz="1800"/>
              <a:t>DateTimeFormatInfo - класс, отвечающий за парсинг и форматирование дат</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NumberFormatInfo</a:t>
            </a:r>
            <a:endParaRPr/>
          </a:p>
        </p:txBody>
      </p:sp>
      <p:sp>
        <p:nvSpPr>
          <p:cNvPr id="324" name="Shape 324"/>
          <p:cNvSpPr txBox="1"/>
          <p:nvPr/>
        </p:nvSpPr>
        <p:spPr>
          <a:xfrm>
            <a:off x="125900" y="510475"/>
            <a:ext cx="8664300" cy="5927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var myNumberFormatInfo = new NumberFormatInfo();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myNumberFormatInfo.CurrencySymbol =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myNumberFormatInfo.CurrencyDecimalDigits = 3;</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double d = 125.5</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Console.WriteLine(d.ToString("C",myNumberFormatInfo));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//”$$125.500”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str = "$$123.500";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double d = double.Parse(str, NumberStyles.Currency, myNumberFormatInfo);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Console.WriteLine(d);//”123,5” в культуре ru-Ru</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myNumberFormatInfo.NumberDecimalSeparator =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 = "234$500";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 = double.Parse(str, myNumberFormatInfo);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//другой способ:</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cultureInfo = (CultureInfo) CultureInfo.InvariantCulture.Clone();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cultureInfo.NumberFormat.NumberDecimalSeparator =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str = "234$500";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 = double.Parse(str, cultureInfo);</a:t>
            </a:r>
            <a:endParaRPr b="1" sz="1800">
              <a:latin typeface="Courier New"/>
              <a:ea typeface="Courier New"/>
              <a:cs typeface="Courier New"/>
              <a:sym typeface="Courier New"/>
            </a:endParaRPr>
          </a:p>
          <a:p>
            <a:pPr indent="0" lvl="0" marL="0" rt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Shape 32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DateTimeFormatInfo</a:t>
            </a:r>
            <a:endParaRPr/>
          </a:p>
        </p:txBody>
      </p:sp>
      <p:sp>
        <p:nvSpPr>
          <p:cNvPr id="330" name="Shape 330"/>
          <p:cNvSpPr txBox="1"/>
          <p:nvPr/>
        </p:nvSpPr>
        <p:spPr>
          <a:xfrm>
            <a:off x="166975" y="486625"/>
            <a:ext cx="8468100" cy="400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DateTimeFormatInfo - Класс для форматирования и парсинга дат</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var myDateTimeFormatInfo = new DateTimeFormatInfo();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myDateTimeFormatInfo.ShortDatePattern = "dd.MMM.yyyy";</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myDateTimeFormatInfo.AbbreviatedMonthNames = "Январь,Февраль,Март,Апрель,Май,Июнь,Июль,Август,Сентябрь,Октябрь,Ноябрь,Декабрь,".Split(',');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Console.WriteLine(DateTime.Today.ToString(myDateTimeFormatInfo));//15.Июль.2018 00:00:00</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DateTime dateTime = DateTime.Parse("15.Январь.2018", myNumberFormatInfo);</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Console.WriteLine(dateTime);//15.01.2018 0:00:00</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ICustomFormatter</a:t>
            </a:r>
            <a:endParaRPr/>
          </a:p>
        </p:txBody>
      </p:sp>
      <p:sp>
        <p:nvSpPr>
          <p:cNvPr id="336" name="Shape 336"/>
          <p:cNvSpPr txBox="1"/>
          <p:nvPr/>
        </p:nvSpPr>
        <p:spPr>
          <a:xfrm>
            <a:off x="186025" y="508450"/>
            <a:ext cx="8197500" cy="5394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ICustomFormatter - интерфейс, определяющий кастомное форматирование</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ICustomFormatter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string Format(string format, object arg, IFormatProvider formatProvider)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rPr lang="en-US" sz="1800"/>
              <a:t>Переменная типа, реализующего ICustomFormatter должен возвращаться переменной типа, реализующего IFormatProvider.</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ICustomFormatter</a:t>
            </a:r>
            <a:endParaRPr/>
          </a:p>
        </p:txBody>
      </p:sp>
      <p:sp>
        <p:nvSpPr>
          <p:cNvPr id="342" name="Shape 342"/>
          <p:cNvSpPr/>
          <p:nvPr/>
        </p:nvSpPr>
        <p:spPr>
          <a:xfrm>
            <a:off x="223225" y="595275"/>
            <a:ext cx="2443200" cy="645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IFormatProvider</a:t>
            </a:r>
            <a:endParaRPr sz="1800"/>
          </a:p>
        </p:txBody>
      </p:sp>
      <p:sp>
        <p:nvSpPr>
          <p:cNvPr id="343" name="Shape 343"/>
          <p:cNvSpPr/>
          <p:nvPr/>
        </p:nvSpPr>
        <p:spPr>
          <a:xfrm>
            <a:off x="4247525" y="595275"/>
            <a:ext cx="2443200" cy="645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ICustomFormatter</a:t>
            </a:r>
            <a:endParaRPr sz="1800"/>
          </a:p>
        </p:txBody>
      </p:sp>
      <p:sp>
        <p:nvSpPr>
          <p:cNvPr id="344" name="Shape 344"/>
          <p:cNvSpPr/>
          <p:nvPr/>
        </p:nvSpPr>
        <p:spPr>
          <a:xfrm>
            <a:off x="68275" y="1913400"/>
            <a:ext cx="2753100" cy="88920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spcBef>
                <a:spcPts val="0"/>
              </a:spcBef>
              <a:spcAft>
                <a:spcPts val="0"/>
              </a:spcAft>
              <a:buNone/>
            </a:pPr>
            <a:r>
              <a:rPr lang="en-US" sz="1800"/>
              <a:t>Concrete</a:t>
            </a:r>
            <a:r>
              <a:rPr lang="en-US" sz="1800"/>
              <a:t>FormatProvider</a:t>
            </a:r>
            <a:endParaRPr sz="1800"/>
          </a:p>
        </p:txBody>
      </p:sp>
      <p:cxnSp>
        <p:nvCxnSpPr>
          <p:cNvPr id="345" name="Shape 345"/>
          <p:cNvCxnSpPr>
            <a:stCxn id="344" idx="0"/>
            <a:endCxn id="342" idx="2"/>
          </p:cNvCxnSpPr>
          <p:nvPr/>
        </p:nvCxnSpPr>
        <p:spPr>
          <a:xfrm rot="10800000">
            <a:off x="1444825" y="1240200"/>
            <a:ext cx="0" cy="673200"/>
          </a:xfrm>
          <a:prstGeom prst="straightConnector1">
            <a:avLst/>
          </a:prstGeom>
          <a:noFill/>
          <a:ln cap="flat" cmpd="sng" w="38100">
            <a:solidFill>
              <a:schemeClr val="dk2"/>
            </a:solidFill>
            <a:prstDash val="solid"/>
            <a:round/>
            <a:headEnd len="med" w="med" type="none"/>
            <a:tailEnd len="med" w="med" type="triangle"/>
          </a:ln>
        </p:spPr>
      </p:cxnSp>
      <p:cxnSp>
        <p:nvCxnSpPr>
          <p:cNvPr id="346" name="Shape 346"/>
          <p:cNvCxnSpPr>
            <a:stCxn id="344" idx="1"/>
            <a:endCxn id="344" idx="3"/>
          </p:cNvCxnSpPr>
          <p:nvPr/>
        </p:nvCxnSpPr>
        <p:spPr>
          <a:xfrm>
            <a:off x="68275" y="2358000"/>
            <a:ext cx="2753100" cy="0"/>
          </a:xfrm>
          <a:prstGeom prst="straightConnector1">
            <a:avLst/>
          </a:prstGeom>
          <a:noFill/>
          <a:ln cap="flat" cmpd="sng" w="9525">
            <a:solidFill>
              <a:schemeClr val="dk2"/>
            </a:solidFill>
            <a:prstDash val="solid"/>
            <a:round/>
            <a:headEnd len="med" w="med" type="none"/>
            <a:tailEnd len="med" w="med" type="none"/>
          </a:ln>
        </p:spPr>
      </p:cxnSp>
      <p:sp>
        <p:nvSpPr>
          <p:cNvPr id="347" name="Shape 347"/>
          <p:cNvSpPr txBox="1"/>
          <p:nvPr/>
        </p:nvSpPr>
        <p:spPr>
          <a:xfrm>
            <a:off x="148800" y="2358000"/>
            <a:ext cx="2672700" cy="34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GetFormat</a:t>
            </a:r>
            <a:endParaRPr sz="1800"/>
          </a:p>
        </p:txBody>
      </p:sp>
      <p:cxnSp>
        <p:nvCxnSpPr>
          <p:cNvPr id="348" name="Shape 348"/>
          <p:cNvCxnSpPr>
            <a:stCxn id="347" idx="3"/>
          </p:cNvCxnSpPr>
          <p:nvPr/>
        </p:nvCxnSpPr>
        <p:spPr>
          <a:xfrm>
            <a:off x="2821500" y="2531700"/>
            <a:ext cx="1035300" cy="0"/>
          </a:xfrm>
          <a:prstGeom prst="straightConnector1">
            <a:avLst/>
          </a:prstGeom>
          <a:noFill/>
          <a:ln cap="flat" cmpd="sng" w="38100">
            <a:solidFill>
              <a:schemeClr val="dk2"/>
            </a:solidFill>
            <a:prstDash val="dash"/>
            <a:round/>
            <a:headEnd len="med" w="med" type="none"/>
            <a:tailEnd len="med" w="med" type="stealth"/>
          </a:ln>
        </p:spPr>
      </p:cxnSp>
      <p:sp>
        <p:nvSpPr>
          <p:cNvPr id="349" name="Shape 349"/>
          <p:cNvSpPr/>
          <p:nvPr/>
        </p:nvSpPr>
        <p:spPr>
          <a:xfrm>
            <a:off x="3856925" y="2209200"/>
            <a:ext cx="3224400" cy="645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Concrete</a:t>
            </a:r>
            <a:r>
              <a:rPr lang="en-US" sz="1800"/>
              <a:t>CustomFormatter</a:t>
            </a:r>
            <a:endParaRPr sz="1800"/>
          </a:p>
        </p:txBody>
      </p:sp>
      <p:cxnSp>
        <p:nvCxnSpPr>
          <p:cNvPr id="350" name="Shape 350"/>
          <p:cNvCxnSpPr>
            <a:stCxn id="349" idx="0"/>
            <a:endCxn id="343" idx="2"/>
          </p:cNvCxnSpPr>
          <p:nvPr/>
        </p:nvCxnSpPr>
        <p:spPr>
          <a:xfrm rot="10800000">
            <a:off x="5469125" y="1240200"/>
            <a:ext cx="0" cy="969000"/>
          </a:xfrm>
          <a:prstGeom prst="straightConnector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Shape 35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ICustomFormatter</a:t>
            </a:r>
            <a:endParaRPr/>
          </a:p>
        </p:txBody>
      </p:sp>
      <p:graphicFrame>
        <p:nvGraphicFramePr>
          <p:cNvPr id="356" name="Shape 356"/>
          <p:cNvGraphicFramePr/>
          <p:nvPr/>
        </p:nvGraphicFramePr>
        <p:xfrm>
          <a:off x="171225" y="578700"/>
          <a:ext cx="3000000" cy="3000000"/>
        </p:xfrm>
        <a:graphic>
          <a:graphicData uri="http://schemas.openxmlformats.org/drawingml/2006/table">
            <a:tbl>
              <a:tblPr>
                <a:noFill/>
                <a:tableStyleId>{E026A7DA-C3AD-4301-9CBC-70822535F918}</a:tableStyleId>
              </a:tblPr>
              <a:tblGrid>
                <a:gridCol w="4416300"/>
                <a:gridCol w="4416300"/>
              </a:tblGrid>
              <a:tr h="5864475">
                <a:tc>
                  <a:txBody>
                    <a:bodyPr>
                      <a:noAutofit/>
                    </a:bodyPr>
                    <a:lstStyle/>
                    <a:p>
                      <a:pPr indent="0" lvl="0" marL="0">
                        <a:spcBef>
                          <a:spcPts val="0"/>
                        </a:spcBef>
                        <a:spcAft>
                          <a:spcPts val="0"/>
                        </a:spcAft>
                        <a:buNone/>
                      </a:pPr>
                      <a:r>
                        <a:rPr lang="en-US" sz="1800">
                          <a:latin typeface="Courier New"/>
                          <a:ea typeface="Courier New"/>
                          <a:cs typeface="Courier New"/>
                          <a:sym typeface="Courier New"/>
                        </a:rPr>
                        <a:t>class MyFormat: ICustomFormatter</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public string Format(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string format,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object arg,</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r>
                        <a:rPr lang="en-US" sz="1800">
                          <a:latin typeface="Courier New"/>
                          <a:ea typeface="Courier New"/>
                          <a:cs typeface="Courier New"/>
                          <a:sym typeface="Courier New"/>
                        </a:rPr>
                        <a:t>I</a:t>
                      </a:r>
                      <a:r>
                        <a:rPr lang="en-US" sz="1800">
                          <a:latin typeface="Courier New"/>
                          <a:ea typeface="Courier New"/>
                          <a:cs typeface="Courier New"/>
                          <a:sym typeface="Courier New"/>
                        </a:rPr>
                        <a:t>FormatProvider prov</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if (format == "MyFormat")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return "[" + arg +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return arg.ToString();</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t/>
                      </a:r>
                      <a:endParaRPr sz="1800">
                        <a:latin typeface="Courier New"/>
                        <a:ea typeface="Courier New"/>
                        <a:cs typeface="Courier New"/>
                        <a:sym typeface="Courier New"/>
                      </a:endParaRPr>
                    </a:p>
                    <a:p>
                      <a:pPr indent="0" lvl="0" marL="0">
                        <a:spcBef>
                          <a:spcPts val="0"/>
                        </a:spcBef>
                        <a:spcAft>
                          <a:spcPts val="0"/>
                        </a:spcAft>
                        <a:buNone/>
                      </a:pPr>
                      <a:r>
                        <a:t/>
                      </a:r>
                      <a:endParaRPr>
                        <a:latin typeface="Courier New"/>
                        <a:ea typeface="Courier New"/>
                        <a:cs typeface="Courier New"/>
                        <a:sym typeface="Courier New"/>
                      </a:endParaRPr>
                    </a:p>
                  </a:txBody>
                  <a:tcPr marT="91425" marB="91425" marR="91425" marL="91425"/>
                </a:tc>
                <a:tc>
                  <a:txBody>
                    <a:bodyPr>
                      <a:noAutofit/>
                    </a:bodyPr>
                    <a:lstStyle/>
                    <a:p>
                      <a:pPr indent="0" lvl="0" marL="0">
                        <a:spcBef>
                          <a:spcPts val="0"/>
                        </a:spcBef>
                        <a:spcAft>
                          <a:spcPts val="0"/>
                        </a:spcAft>
                        <a:buNone/>
                      </a:pPr>
                      <a:r>
                        <a:rPr lang="en-US" sz="1800">
                          <a:latin typeface="Courier New"/>
                          <a:ea typeface="Courier New"/>
                          <a:cs typeface="Courier New"/>
                          <a:sym typeface="Courier New"/>
                        </a:rPr>
                        <a:t>class MyFormatProvider: IFormatProvider</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public object GetFormat(Type formatType)</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if (formatType == typeof(ICustomFormatter))</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return new MyFormat();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return null;</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  }</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a:t>
                      </a:r>
                      <a:endParaRPr sz="1800">
                        <a:latin typeface="Courier New"/>
                        <a:ea typeface="Courier New"/>
                        <a:cs typeface="Courier New"/>
                        <a:sym typeface="Courier New"/>
                      </a:endParaRPr>
                    </a:p>
                    <a:p>
                      <a:pPr indent="0" lvl="0" marL="0">
                        <a:spcBef>
                          <a:spcPts val="0"/>
                        </a:spcBef>
                        <a:spcAft>
                          <a:spcPts val="0"/>
                        </a:spcAft>
                        <a:buNone/>
                      </a:pPr>
                      <a:r>
                        <a:rPr lang="en-US" sz="1800">
                          <a:latin typeface="Courier New"/>
                          <a:ea typeface="Courier New"/>
                          <a:cs typeface="Courier New"/>
                          <a:sym typeface="Courier New"/>
                        </a:rPr>
                        <a:t>int a = 5;            Console.WriteLine(String.Format(new MyFormatProvider(), "{0:MyFormat}", a));//[5]</a:t>
                      </a:r>
                      <a:endParaRPr>
                        <a:latin typeface="Courier New"/>
                        <a:ea typeface="Courier New"/>
                        <a:cs typeface="Courier New"/>
                        <a:sym typeface="Courier New"/>
                      </a:endParaRPr>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 name="Shape 46"/>
        <p:cNvGrpSpPr/>
        <p:nvPr/>
      </p:nvGrpSpPr>
      <p:grpSpPr>
        <a:xfrm>
          <a:off x="0" y="0"/>
          <a:ext cx="0" cy="0"/>
          <a:chOff x="0" y="0"/>
          <a:chExt cx="0" cy="0"/>
        </a:xfrm>
      </p:grpSpPr>
      <p:sp>
        <p:nvSpPr>
          <p:cNvPr id="47" name="Shape 47"/>
          <p:cNvSpPr txBox="1"/>
          <p:nvPr>
            <p:ph type="title"/>
          </p:nvPr>
        </p:nvSpPr>
        <p:spPr>
          <a:xfrm>
            <a:off x="0" y="0"/>
            <a:ext cx="9144000" cy="578825"/>
          </a:xfrm>
          <a:prstGeom prst="rect">
            <a:avLst/>
          </a:prstGeom>
          <a:noFill/>
          <a:ln>
            <a:noFill/>
          </a:ln>
        </p:spPr>
        <p:txBody>
          <a:bodyPr anchorCtr="0" anchor="ctr" bIns="45700" lIns="91425" spcFirstLastPara="1" rIns="91425" wrap="square" tIns="45700">
            <a:noAutofit/>
          </a:bodyPr>
          <a:lstStyle/>
          <a:p>
            <a:pPr indent="0" lvl="0" marL="231775" marR="0" rtl="0" algn="l">
              <a:spcBef>
                <a:spcPts val="0"/>
              </a:spcBef>
              <a:spcAft>
                <a:spcPts val="0"/>
              </a:spcAft>
              <a:buClr>
                <a:srgbClr val="166571"/>
              </a:buClr>
              <a:buSzPts val="2000"/>
              <a:buFont typeface="Helvetica Neue"/>
              <a:buNone/>
            </a:pPr>
            <a:r>
              <a:rPr b="1" i="0" lang="en-US" sz="2000" u="none" cap="none" strike="noStrike">
                <a:solidFill>
                  <a:srgbClr val="166571"/>
                </a:solidFill>
                <a:latin typeface="Helvetica Neue"/>
                <a:ea typeface="Helvetica Neue"/>
                <a:cs typeface="Helvetica Neue"/>
                <a:sym typeface="Helvetica Neue"/>
              </a:rPr>
              <a:t>ASCII</a:t>
            </a:r>
            <a:endParaRPr/>
          </a:p>
        </p:txBody>
      </p:sp>
      <p:pic>
        <p:nvPicPr>
          <p:cNvPr descr="ÐÐ°ÑÑÐ¸Ð½ÐºÐ¸ Ð¿Ð¾ Ð·Ð°Ð¿ÑÐ¾ÑÑ ASCII" id="48" name="Shape 48"/>
          <p:cNvPicPr preferRelativeResize="0"/>
          <p:nvPr/>
        </p:nvPicPr>
        <p:blipFill rotWithShape="1">
          <a:blip r:embed="rId3">
            <a:alphaModFix/>
          </a:blip>
          <a:srcRect b="0" l="0" r="0" t="0"/>
          <a:stretch/>
        </p:blipFill>
        <p:spPr>
          <a:xfrm>
            <a:off x="343789" y="578825"/>
            <a:ext cx="8456421" cy="333999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Shape 36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Дата и время</a:t>
            </a:r>
            <a:endParaRPr/>
          </a:p>
        </p:txBody>
      </p:sp>
      <p:sp>
        <p:nvSpPr>
          <p:cNvPr id="362" name="Shape 362"/>
          <p:cNvSpPr txBox="1"/>
          <p:nvPr/>
        </p:nvSpPr>
        <p:spPr>
          <a:xfrm>
            <a:off x="74400" y="694475"/>
            <a:ext cx="7143300" cy="1004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DateTime - дата и время</a:t>
            </a:r>
            <a:endParaRPr sz="1800"/>
          </a:p>
          <a:p>
            <a:pPr indent="0" lvl="0" marL="0">
              <a:spcBef>
                <a:spcPts val="0"/>
              </a:spcBef>
              <a:spcAft>
                <a:spcPts val="0"/>
              </a:spcAft>
              <a:buNone/>
            </a:pPr>
            <a:r>
              <a:rPr lang="en-US" sz="1800"/>
              <a:t>DateTime - дата и время с часовым поясом</a:t>
            </a:r>
            <a:endParaRPr sz="1800"/>
          </a:p>
          <a:p>
            <a:pPr indent="0" lvl="0" marL="0">
              <a:spcBef>
                <a:spcPts val="0"/>
              </a:spcBef>
              <a:spcAft>
                <a:spcPts val="0"/>
              </a:spcAft>
              <a:buNone/>
            </a:pPr>
            <a:r>
              <a:rPr lang="en-US" sz="1800"/>
              <a:t>TimeSpan - промежуток времени</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TimeSpan</a:t>
            </a:r>
            <a:endParaRPr/>
          </a:p>
        </p:txBody>
      </p:sp>
      <p:sp>
        <p:nvSpPr>
          <p:cNvPr id="368" name="Shape 368"/>
          <p:cNvSpPr txBox="1"/>
          <p:nvPr/>
        </p:nvSpPr>
        <p:spPr>
          <a:xfrm>
            <a:off x="148825" y="644875"/>
            <a:ext cx="8680800" cy="5625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Промежуток времени. Может использоваться для времени после полуночи.</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Способы создания:</a:t>
            </a:r>
            <a:endParaRPr sz="1800"/>
          </a:p>
          <a:p>
            <a:pPr indent="-342900" lvl="0" marL="457200" rtl="0">
              <a:spcBef>
                <a:spcPts val="0"/>
              </a:spcBef>
              <a:spcAft>
                <a:spcPts val="0"/>
              </a:spcAft>
              <a:buSzPts val="1800"/>
              <a:buAutoNum type="arabicParenR"/>
            </a:pPr>
            <a:r>
              <a:rPr lang="en-US" sz="1800"/>
              <a:t>через конструкторы класса TimeSpan</a:t>
            </a:r>
            <a:endParaRPr sz="1800"/>
          </a:p>
          <a:p>
            <a:pPr indent="-342900" lvl="0" marL="457200" rtl="0">
              <a:spcBef>
                <a:spcPts val="0"/>
              </a:spcBef>
              <a:spcAft>
                <a:spcPts val="0"/>
              </a:spcAft>
              <a:buSzPts val="1800"/>
              <a:buAutoNum type="arabicParenR"/>
            </a:pPr>
            <a:r>
              <a:rPr lang="en-US" sz="1800"/>
              <a:t>через статические методы .FromDays, .FromMinutes, FromSeconds,</a:t>
            </a:r>
            <a:endParaRPr sz="1800"/>
          </a:p>
          <a:p>
            <a:pPr indent="-342900" lvl="0" marL="457200" rtl="0">
              <a:spcBef>
                <a:spcPts val="0"/>
              </a:spcBef>
              <a:spcAft>
                <a:spcPts val="0"/>
              </a:spcAft>
              <a:buSzPts val="1800"/>
              <a:buAutoNum type="arabicParenR"/>
            </a:pPr>
            <a:r>
              <a:rPr lang="en-US" sz="1800"/>
              <a:t>отнять от одной DateTime(Offset) другую DateTime(Offset)</a:t>
            </a:r>
            <a:endParaRPr sz="1800"/>
          </a:p>
          <a:p>
            <a:pPr indent="0" lvl="0" marL="0" rtl="0">
              <a:spcBef>
                <a:spcPts val="0"/>
              </a:spcBef>
              <a:spcAft>
                <a:spcPts val="0"/>
              </a:spcAft>
              <a:buNone/>
            </a:pPr>
            <a:r>
              <a:t/>
            </a:r>
            <a:endParaRPr/>
          </a:p>
          <a:p>
            <a:pPr indent="0" lvl="0" marL="0" rtl="0">
              <a:spcBef>
                <a:spcPts val="0"/>
              </a:spcBef>
              <a:spcAft>
                <a:spcPts val="0"/>
              </a:spcAft>
              <a:buNone/>
            </a:pPr>
            <a:r>
              <a:rPr b="1" lang="en-US" sz="1800">
                <a:latin typeface="Courier New"/>
                <a:ea typeface="Courier New"/>
                <a:cs typeface="Courier New"/>
                <a:sym typeface="Courier New"/>
              </a:rPr>
              <a:t>var timespan = new TimeSpan(0, 5, 0);</a:t>
            </a:r>
            <a:endParaRPr b="1" sz="1800">
              <a:latin typeface="Courier New"/>
              <a:ea typeface="Courier New"/>
              <a:cs typeface="Courier New"/>
              <a:sym typeface="Courier New"/>
            </a:endParaRPr>
          </a:p>
          <a:p>
            <a:pPr indent="0" lvl="0" marL="0" rtl="0">
              <a:spcBef>
                <a:spcPts val="0"/>
              </a:spcBef>
              <a:spcAft>
                <a:spcPts val="0"/>
              </a:spcAft>
              <a:buNone/>
            </a:pPr>
            <a:r>
              <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timespan2 = TimeSpan.FromMinutes(5);</a:t>
            </a:r>
            <a:endParaRPr b="1" sz="1800">
              <a:latin typeface="Courier New"/>
              <a:ea typeface="Courier New"/>
              <a:cs typeface="Courier New"/>
              <a:sym typeface="Courier New"/>
            </a:endParaRPr>
          </a:p>
          <a:p>
            <a:pPr indent="0" lvl="0" marL="0" rtl="0">
              <a:spcBef>
                <a:spcPts val="0"/>
              </a:spcBef>
              <a:spcAft>
                <a:spcPts val="0"/>
              </a:spcAft>
              <a:buNone/>
            </a:pPr>
            <a:r>
              <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dateTime = new DateTime(2018, 12, 1, 0, 5, 0);</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dateTime2 = new DateTime(2018, 12, 1, 0, 0, 0);</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timespan3 = dateTime - dateTime2;</a:t>
            </a:r>
            <a:endParaRPr b="1" sz="1800">
              <a:latin typeface="Courier New"/>
              <a:ea typeface="Courier New"/>
              <a:cs typeface="Courier New"/>
              <a:sym typeface="Courier New"/>
            </a:endParaRPr>
          </a:p>
          <a:p>
            <a:pPr indent="0" lvl="0" marL="0" rtl="0">
              <a:spcBef>
                <a:spcPts val="0"/>
              </a:spcBef>
              <a:spcAft>
                <a:spcPts val="0"/>
              </a:spcAft>
              <a:buNone/>
            </a:pPr>
            <a:r>
              <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dateTimeOffset = new DateTimeOffset(2018, 12, 1, 0, 5, 0, new TimeSpan(3, 0, 0));</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dateTime2Offset = new DateTimeOffset(2018, 12, 1, 0, 0, 0, new TimeSpan(3, 0, 0));</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var timespan4 = dateTimeOffset - dateTime2Offset;</a:t>
            </a:r>
            <a:endParaRPr b="1" sz="1800">
              <a:latin typeface="Courier New"/>
              <a:ea typeface="Courier New"/>
              <a:cs typeface="Courier New"/>
              <a:sym typeface="Courier New"/>
            </a:endParaRPr>
          </a:p>
          <a:p>
            <a:pPr indent="0" lvl="0" marL="0" rt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Shape 373"/>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DateTime</a:t>
            </a:r>
            <a:endParaRPr/>
          </a:p>
        </p:txBody>
      </p:sp>
      <p:sp>
        <p:nvSpPr>
          <p:cNvPr id="374" name="Shape 374"/>
          <p:cNvSpPr txBox="1"/>
          <p:nvPr/>
        </p:nvSpPr>
        <p:spPr>
          <a:xfrm>
            <a:off x="110200" y="465350"/>
            <a:ext cx="8829600" cy="296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Дата без часового пояса</a:t>
            </a:r>
            <a:endParaRPr sz="1800"/>
          </a:p>
          <a:p>
            <a:pPr indent="0" lvl="0" marL="0">
              <a:spcBef>
                <a:spcPts val="0"/>
              </a:spcBef>
              <a:spcAft>
                <a:spcPts val="0"/>
              </a:spcAft>
              <a:buNone/>
            </a:pPr>
            <a:r>
              <a:rPr lang="en-US" sz="1800"/>
              <a:t>Может создаться с помощью одно из конструкторов, например:</a:t>
            </a:r>
            <a:endParaRPr sz="1800"/>
          </a:p>
          <a:p>
            <a:pPr indent="0" lvl="0" marL="0">
              <a:spcBef>
                <a:spcPts val="0"/>
              </a:spcBef>
              <a:spcAft>
                <a:spcPts val="0"/>
              </a:spcAft>
              <a:buNone/>
            </a:pPr>
            <a:r>
              <a:rPr b="1" lang="en-US" sz="1800"/>
              <a:t>new DateTime(int year, int month, int day, int hour, int min, int sec);</a:t>
            </a:r>
            <a:endParaRPr b="1" sz="1800"/>
          </a:p>
          <a:p>
            <a:pPr indent="0" lvl="0" marL="0">
              <a:spcBef>
                <a:spcPts val="0"/>
              </a:spcBef>
              <a:spcAft>
                <a:spcPts val="0"/>
              </a:spcAft>
              <a:buNone/>
            </a:pPr>
            <a:r>
              <a:rPr lang="en-US" sz="1800"/>
              <a:t>Может принимать дополнительный признак времени (параметр типа энума DateTimeKind):</a:t>
            </a:r>
            <a:endParaRPr sz="1800"/>
          </a:p>
          <a:p>
            <a:pPr indent="0" lvl="0" marL="0">
              <a:spcBef>
                <a:spcPts val="0"/>
              </a:spcBef>
              <a:spcAft>
                <a:spcPts val="0"/>
              </a:spcAft>
              <a:buNone/>
            </a:pPr>
            <a:r>
              <a:rPr b="1" lang="en-US" sz="1800"/>
              <a:t>new DateTime(year, month, day, hour, min, sec, DateTimeKind kined);</a:t>
            </a:r>
            <a:endParaRPr b="1" sz="1800"/>
          </a:p>
          <a:p>
            <a:pPr indent="0" lvl="0" marL="0">
              <a:spcBef>
                <a:spcPts val="0"/>
              </a:spcBef>
              <a:spcAft>
                <a:spcPts val="0"/>
              </a:spcAft>
              <a:buNone/>
            </a:pPr>
            <a:r>
              <a:t/>
            </a:r>
            <a:endParaRPr sz="1800"/>
          </a:p>
          <a:p>
            <a:pPr indent="0" lvl="0" marL="0">
              <a:spcBef>
                <a:spcPts val="0"/>
              </a:spcBef>
              <a:spcAft>
                <a:spcPts val="0"/>
              </a:spcAft>
              <a:buNone/>
            </a:pPr>
            <a:r>
              <a:rPr lang="en-US" sz="1800"/>
              <a:t>DateTimeKind.Local - локальное время на компьютере</a:t>
            </a:r>
            <a:endParaRPr sz="1800"/>
          </a:p>
          <a:p>
            <a:pPr indent="0" lvl="0" marL="0">
              <a:spcBef>
                <a:spcPts val="0"/>
              </a:spcBef>
              <a:spcAft>
                <a:spcPts val="0"/>
              </a:spcAft>
              <a:buNone/>
            </a:pPr>
            <a:r>
              <a:rPr lang="en-US" sz="1800"/>
              <a:t>DateTimeKind.Unspecified - неопределенное</a:t>
            </a:r>
            <a:endParaRPr sz="1800"/>
          </a:p>
          <a:p>
            <a:pPr indent="0" lvl="0" marL="0">
              <a:spcBef>
                <a:spcPts val="0"/>
              </a:spcBef>
              <a:spcAft>
                <a:spcPts val="0"/>
              </a:spcAft>
              <a:buNone/>
            </a:pPr>
            <a:r>
              <a:rPr lang="en-US" sz="1800"/>
              <a:t>DateTimeKind.UTC - время UTC (нулевой часовой пояс, без перевода часов)</a:t>
            </a:r>
            <a:endParaRPr sz="1800"/>
          </a:p>
          <a:p>
            <a:pPr indent="0" lvl="0" marL="0">
              <a:spcBef>
                <a:spcPts val="0"/>
              </a:spcBef>
              <a:spcAft>
                <a:spcPts val="0"/>
              </a:spcAft>
              <a:buNone/>
            </a:pPr>
            <a:r>
              <a:t/>
            </a:r>
            <a:endParaRPr sz="1800"/>
          </a:p>
        </p:txBody>
      </p:sp>
      <p:sp>
        <p:nvSpPr>
          <p:cNvPr id="375" name="Shape 375"/>
          <p:cNvSpPr txBox="1"/>
          <p:nvPr/>
        </p:nvSpPr>
        <p:spPr>
          <a:xfrm>
            <a:off x="269425" y="3600450"/>
            <a:ext cx="8450100" cy="24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var dateTime = new DateTime(2018, 12, 1, 0, 0, 0, DateTimeKind.Utc);</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dateTime2 = new DateTime(2018, 12, 1, 0, 0, 0, DateTimeKind.Local);</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dateTime == dateTime2;//даст true, но эти даты не равны друг другу!</a:t>
            </a:r>
            <a:endParaRPr b="1" sz="1800">
              <a:latin typeface="Courier New"/>
              <a:ea typeface="Courier New"/>
              <a:cs typeface="Courier New"/>
              <a:sym typeface="Courier New"/>
            </a:endParaRPr>
          </a:p>
          <a:p>
            <a:pPr indent="0" lvl="0" marL="0">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Shape 380"/>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DateTimeOffset</a:t>
            </a:r>
            <a:endParaRPr/>
          </a:p>
        </p:txBody>
      </p:sp>
      <p:sp>
        <p:nvSpPr>
          <p:cNvPr id="381" name="Shape 381"/>
          <p:cNvSpPr txBox="1"/>
          <p:nvPr/>
        </p:nvSpPr>
        <p:spPr>
          <a:xfrm>
            <a:off x="122475" y="551100"/>
            <a:ext cx="8878800" cy="5694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Дата с часовым поясом.</a:t>
            </a:r>
            <a:endParaRPr sz="1800"/>
          </a:p>
          <a:p>
            <a:pPr indent="0" lvl="0" marL="0">
              <a:spcBef>
                <a:spcPts val="0"/>
              </a:spcBef>
              <a:spcAft>
                <a:spcPts val="0"/>
              </a:spcAft>
              <a:buNone/>
            </a:pPr>
            <a:r>
              <a:rPr lang="en-US" sz="1800"/>
              <a:t>Один из конструкторов:</a:t>
            </a:r>
            <a:endParaRPr sz="1800"/>
          </a:p>
          <a:p>
            <a:pPr indent="0" lvl="0" marL="0">
              <a:spcBef>
                <a:spcPts val="0"/>
              </a:spcBef>
              <a:spcAft>
                <a:spcPts val="0"/>
              </a:spcAft>
              <a:buNone/>
            </a:pPr>
            <a:r>
              <a:rPr b="1" lang="en-US" sz="1800">
                <a:latin typeface="Courier New"/>
                <a:ea typeface="Courier New"/>
                <a:cs typeface="Courier New"/>
                <a:sym typeface="Courier New"/>
              </a:rPr>
              <a:t>DateTimeOffset(int year, int month, int day, int hour, int minute, int second, TimeSpan offset)</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var dateTime = new DateTimeOffset(2018, 12, 1, 3, 0, 0, new TimeSpan(3, 0, 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dateTime2 = new DateTimeOffset(2018, 12, 1, 0, 0, 0, new TimeSpan(0, 0, 0));</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Console.WriteLine(dateTime == dateTime2);//”True”</a:t>
            </a:r>
            <a:endParaRPr b="1" sz="1800">
              <a:latin typeface="Courier New"/>
              <a:ea typeface="Courier New"/>
              <a:cs typeface="Courier New"/>
              <a:sym typeface="Courier New"/>
            </a:endParaRPr>
          </a:p>
          <a:p>
            <a:pPr indent="0" lvl="0" marL="0">
              <a:spcBef>
                <a:spcPts val="0"/>
              </a:spcBef>
              <a:spcAft>
                <a:spcPts val="0"/>
              </a:spcAft>
              <a:buNone/>
            </a:pPr>
            <a:r>
              <a:t/>
            </a:r>
            <a:endParaRPr sz="18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Shape 386"/>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Date/Time Format Strings</a:t>
            </a:r>
            <a:endParaRPr/>
          </a:p>
        </p:txBody>
      </p:sp>
      <p:cxnSp>
        <p:nvCxnSpPr>
          <p:cNvPr id="387" name="Shape 387"/>
          <p:cNvCxnSpPr/>
          <p:nvPr/>
        </p:nvCxnSpPr>
        <p:spPr>
          <a:xfrm>
            <a:off x="4163775" y="759275"/>
            <a:ext cx="0" cy="3159600"/>
          </a:xfrm>
          <a:prstGeom prst="straightConnector1">
            <a:avLst/>
          </a:prstGeom>
          <a:noFill/>
          <a:ln cap="flat" cmpd="sng" w="9525">
            <a:solidFill>
              <a:schemeClr val="dk2"/>
            </a:solidFill>
            <a:prstDash val="solid"/>
            <a:round/>
            <a:headEnd len="med" w="med" type="none"/>
            <a:tailEnd len="med" w="med" type="none"/>
          </a:ln>
        </p:spPr>
      </p:cxnSp>
      <p:sp>
        <p:nvSpPr>
          <p:cNvPr id="388" name="Shape 388"/>
          <p:cNvSpPr txBox="1"/>
          <p:nvPr/>
        </p:nvSpPr>
        <p:spPr>
          <a:xfrm>
            <a:off x="85725" y="673550"/>
            <a:ext cx="3649500" cy="578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Culture-sensetive</a:t>
            </a:r>
            <a:endParaRPr sz="1800"/>
          </a:p>
        </p:txBody>
      </p:sp>
      <p:sp>
        <p:nvSpPr>
          <p:cNvPr id="389" name="Shape 389"/>
          <p:cNvSpPr txBox="1"/>
          <p:nvPr/>
        </p:nvSpPr>
        <p:spPr>
          <a:xfrm>
            <a:off x="4904025" y="578700"/>
            <a:ext cx="3000000" cy="5787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US" sz="1800"/>
              <a:t>Culture-insensetive</a:t>
            </a:r>
            <a:endParaRPr/>
          </a:p>
        </p:txBody>
      </p:sp>
      <p:graphicFrame>
        <p:nvGraphicFramePr>
          <p:cNvPr id="390" name="Shape 390"/>
          <p:cNvGraphicFramePr/>
          <p:nvPr/>
        </p:nvGraphicFramePr>
        <p:xfrm>
          <a:off x="144225" y="1157400"/>
          <a:ext cx="3000000" cy="3000000"/>
        </p:xfrm>
        <a:graphic>
          <a:graphicData uri="http://schemas.openxmlformats.org/drawingml/2006/table">
            <a:tbl>
              <a:tblPr>
                <a:noFill/>
                <a:tableStyleId>{E026A7DA-C3AD-4301-9CBC-70822535F918}</a:tableStyleId>
              </a:tblPr>
              <a:tblGrid>
                <a:gridCol w="575600"/>
                <a:gridCol w="3073900"/>
              </a:tblGrid>
              <a:tr h="348125">
                <a:tc>
                  <a:txBody>
                    <a:bodyPr>
                      <a:noAutofit/>
                    </a:bodyPr>
                    <a:lstStyle/>
                    <a:p>
                      <a:pPr indent="0" lvl="0" marL="0" rtl="0">
                        <a:spcBef>
                          <a:spcPts val="0"/>
                        </a:spcBef>
                        <a:spcAft>
                          <a:spcPts val="0"/>
                        </a:spcAft>
                        <a:buNone/>
                      </a:pPr>
                      <a:r>
                        <a:rPr lang="en-US"/>
                        <a:t>“d”</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US"/>
                        <a:t>01/02/2000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34025">
                <a:tc>
                  <a:txBody>
                    <a:bodyPr>
                      <a:noAutofit/>
                    </a:bodyPr>
                    <a:lstStyle/>
                    <a:p>
                      <a:pPr indent="0" lvl="0" marL="0" rtl="0">
                        <a:spcBef>
                          <a:spcPts val="0"/>
                        </a:spcBef>
                        <a:spcAft>
                          <a:spcPts val="0"/>
                        </a:spcAft>
                        <a:buNone/>
                      </a:pPr>
                      <a:r>
                        <a:rPr lang="en-US"/>
                        <a:t>“D”</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US"/>
                        <a:t>Sunday, 02 January 2000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10000">
                <a:tc>
                  <a:txBody>
                    <a:bodyPr>
                      <a:noAutofit/>
                    </a:bodyPr>
                    <a:lstStyle/>
                    <a:p>
                      <a:pPr indent="0" lvl="0" marL="0">
                        <a:spcBef>
                          <a:spcPts val="0"/>
                        </a:spcBef>
                        <a:spcAft>
                          <a:spcPts val="0"/>
                        </a:spcAft>
                        <a:buNone/>
                      </a:pPr>
                      <a:r>
                        <a:rPr lang="en-US"/>
                        <a:t>“t”</a:t>
                      </a:r>
                      <a:endParaRPr/>
                    </a:p>
                  </a:txBody>
                  <a:tcPr marT="91425" marB="91425" marR="91425" marL="91425">
                    <a:lnT cap="flat" cmpd="sng" w="9525">
                      <a:solidFill>
                        <a:srgbClr val="9E9E9E"/>
                      </a:solidFill>
                      <a:prstDash val="solid"/>
                      <a:round/>
                      <a:headEnd len="sm" w="sm" type="none"/>
                      <a:tailEnd len="sm" w="sm" type="none"/>
                    </a:lnT>
                  </a:tcPr>
                </a:tc>
                <a:tc>
                  <a:txBody>
                    <a:bodyPr>
                      <a:noAutofit/>
                    </a:bodyPr>
                    <a:lstStyle/>
                    <a:p>
                      <a:pPr indent="0" lvl="0" marL="0" rtl="0">
                        <a:spcBef>
                          <a:spcPts val="0"/>
                        </a:spcBef>
                        <a:spcAft>
                          <a:spcPts val="0"/>
                        </a:spcAft>
                        <a:buNone/>
                      </a:pPr>
                      <a:r>
                        <a:rPr lang="en-US"/>
                        <a:t>17:18</a:t>
                      </a:r>
                      <a:endParaRPr/>
                    </a:p>
                  </a:txBody>
                  <a:tcPr marT="91425" marB="91425" marR="91425" marL="91425">
                    <a:lnT cap="flat" cmpd="sng" w="9525">
                      <a:solidFill>
                        <a:srgbClr val="9E9E9E"/>
                      </a:solidFill>
                      <a:prstDash val="solid"/>
                      <a:round/>
                      <a:headEnd len="sm" w="sm" type="none"/>
                      <a:tailEnd len="sm" w="sm" type="none"/>
                    </a:lnT>
                  </a:tcPr>
                </a:tc>
              </a:tr>
              <a:tr h="681600">
                <a:tc>
                  <a:txBody>
                    <a:bodyPr>
                      <a:noAutofit/>
                    </a:bodyPr>
                    <a:lstStyle/>
                    <a:p>
                      <a:pPr indent="0" lvl="0" marL="0">
                        <a:spcBef>
                          <a:spcPts val="0"/>
                        </a:spcBef>
                        <a:spcAft>
                          <a:spcPts val="0"/>
                        </a:spcAft>
                        <a:buNone/>
                      </a:pPr>
                      <a:r>
                        <a:rPr lang="en-US"/>
                        <a:t>T</a:t>
                      </a:r>
                      <a:endParaRPr/>
                    </a:p>
                  </a:txBody>
                  <a:tcPr marT="91425" marB="91425" marR="91425" marL="91425"/>
                </a:tc>
                <a:tc>
                  <a:txBody>
                    <a:bodyPr>
                      <a:noAutofit/>
                    </a:bodyPr>
                    <a:lstStyle/>
                    <a:p>
                      <a:pPr indent="0" lvl="0" marL="0" rtl="0">
                        <a:spcBef>
                          <a:spcPts val="0"/>
                        </a:spcBef>
                        <a:spcAft>
                          <a:spcPts val="0"/>
                        </a:spcAft>
                        <a:buNone/>
                      </a:pPr>
                      <a:r>
                        <a:rPr lang="en-US"/>
                        <a:t>17:18:19</a:t>
                      </a:r>
                      <a:endParaRPr/>
                    </a:p>
                  </a:txBody>
                  <a:tcPr marT="91425" marB="91425" marR="91425" marL="91425"/>
                </a:tc>
              </a:tr>
            </a:tbl>
          </a:graphicData>
        </a:graphic>
      </p:graphicFrame>
      <p:graphicFrame>
        <p:nvGraphicFramePr>
          <p:cNvPr id="391" name="Shape 391"/>
          <p:cNvGraphicFramePr/>
          <p:nvPr/>
        </p:nvGraphicFramePr>
        <p:xfrm>
          <a:off x="4533825" y="1157400"/>
          <a:ext cx="3000000" cy="3000000"/>
        </p:xfrm>
        <a:graphic>
          <a:graphicData uri="http://schemas.openxmlformats.org/drawingml/2006/table">
            <a:tbl>
              <a:tblPr>
                <a:noFill/>
                <a:tableStyleId>{E026A7DA-C3AD-4301-9CBC-70822535F918}</a:tableStyleId>
              </a:tblPr>
              <a:tblGrid>
                <a:gridCol w="658925"/>
                <a:gridCol w="3682500"/>
              </a:tblGrid>
              <a:tr h="348125">
                <a:tc>
                  <a:txBody>
                    <a:bodyPr>
                      <a:noAutofit/>
                    </a:bodyPr>
                    <a:lstStyle/>
                    <a:p>
                      <a:pPr indent="0" lvl="0" marL="0" rtl="0">
                        <a:spcBef>
                          <a:spcPts val="0"/>
                        </a:spcBef>
                        <a:spcAft>
                          <a:spcPts val="0"/>
                        </a:spcAft>
                        <a:buNone/>
                      </a:pPr>
                      <a:r>
                        <a:rPr lang="en-US"/>
                        <a:t>“o”</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US"/>
                        <a:t>2018-07-15T17:18:19.0000000+03:00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34025">
                <a:tc>
                  <a:txBody>
                    <a:bodyPr>
                      <a:noAutofit/>
                    </a:bodyPr>
                    <a:lstStyle/>
                    <a:p>
                      <a:pPr indent="0" lvl="0" marL="0" rtl="0">
                        <a:spcBef>
                          <a:spcPts val="0"/>
                        </a:spcBef>
                        <a:spcAft>
                          <a:spcPts val="0"/>
                        </a:spcAft>
                        <a:buNone/>
                      </a:pPr>
                      <a:r>
                        <a:rPr lang="en-US"/>
                        <a:t>“r”</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US"/>
                        <a:t>Sun, 02 Jan 2000 17:18:19 GMT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10000">
                <a:tc>
                  <a:txBody>
                    <a:bodyPr>
                      <a:noAutofit/>
                    </a:bodyPr>
                    <a:lstStyle/>
                    <a:p>
                      <a:pPr indent="0" lvl="0" marL="0" rtl="0">
                        <a:spcBef>
                          <a:spcPts val="0"/>
                        </a:spcBef>
                        <a:spcAft>
                          <a:spcPts val="0"/>
                        </a:spcAft>
                        <a:buNone/>
                      </a:pPr>
                      <a:r>
                        <a:rPr lang="en-US"/>
                        <a:t>“s”</a:t>
                      </a:r>
                      <a:endParaRPr/>
                    </a:p>
                  </a:txBody>
                  <a:tcPr marT="91425" marB="91425" marR="91425" marL="91425">
                    <a:lnT cap="flat" cmpd="sng" w="9525">
                      <a:solidFill>
                        <a:srgbClr val="9E9E9E"/>
                      </a:solidFill>
                      <a:prstDash val="solid"/>
                      <a:round/>
                      <a:headEnd len="sm" w="sm" type="none"/>
                      <a:tailEnd len="sm" w="sm" type="none"/>
                    </a:lnT>
                  </a:tcPr>
                </a:tc>
                <a:tc>
                  <a:txBody>
                    <a:bodyPr>
                      <a:noAutofit/>
                    </a:bodyPr>
                    <a:lstStyle/>
                    <a:p>
                      <a:pPr indent="0" lvl="0" marL="0" rtl="0">
                        <a:spcBef>
                          <a:spcPts val="0"/>
                        </a:spcBef>
                        <a:spcAft>
                          <a:spcPts val="0"/>
                        </a:spcAft>
                        <a:buNone/>
                      </a:pPr>
                      <a:r>
                        <a:rPr lang="en-US"/>
                        <a:t>2000-01-02T17:18:19</a:t>
                      </a:r>
                      <a:endParaRPr/>
                    </a:p>
                  </a:txBody>
                  <a:tcPr marT="91425" marB="91425" marR="91425" marL="91425">
                    <a:lnT cap="flat" cmpd="sng" w="9525">
                      <a:solidFill>
                        <a:srgbClr val="9E9E9E"/>
                      </a:solidFill>
                      <a:prstDash val="solid"/>
                      <a:round/>
                      <a:headEnd len="sm" w="sm" type="none"/>
                      <a:tailEnd len="sm" w="sm" type="none"/>
                    </a:lnT>
                  </a:tcPr>
                </a:tc>
              </a:tr>
              <a:tr h="681600">
                <a:tc>
                  <a:txBody>
                    <a:bodyPr>
                      <a:noAutofit/>
                    </a:bodyPr>
                    <a:lstStyle/>
                    <a:p>
                      <a:pPr indent="0" lvl="0" marL="0" rtl="0">
                        <a:spcBef>
                          <a:spcPts val="0"/>
                        </a:spcBef>
                        <a:spcAft>
                          <a:spcPts val="0"/>
                        </a:spcAft>
                        <a:buNone/>
                      </a:pPr>
                      <a:r>
                        <a:rPr lang="en-US"/>
                        <a:t>u</a:t>
                      </a:r>
                      <a:endParaRPr/>
                    </a:p>
                  </a:txBody>
                  <a:tcPr marT="91425" marB="91425" marR="91425" marL="91425"/>
                </a:tc>
                <a:tc>
                  <a:txBody>
                    <a:bodyPr>
                      <a:noAutofit/>
                    </a:bodyPr>
                    <a:lstStyle/>
                    <a:p>
                      <a:pPr indent="0" lvl="0" marL="0" rtl="0">
                        <a:spcBef>
                          <a:spcPts val="0"/>
                        </a:spcBef>
                        <a:spcAft>
                          <a:spcPts val="0"/>
                        </a:spcAft>
                        <a:buNone/>
                      </a:pPr>
                      <a:r>
                        <a:rPr lang="en-US"/>
                        <a:t>2000-01-02 17:18:19Z</a:t>
                      </a:r>
                      <a:endParaRPr/>
                    </a:p>
                  </a:txBody>
                  <a:tcPr marT="91425" marB="91425" marR="91425" marL="91425"/>
                </a:tc>
              </a:tr>
            </a:tbl>
          </a:graphicData>
        </a:graphic>
      </p:graphicFrame>
      <p:sp>
        <p:nvSpPr>
          <p:cNvPr id="392" name="Shape 392"/>
          <p:cNvSpPr txBox="1"/>
          <p:nvPr/>
        </p:nvSpPr>
        <p:spPr>
          <a:xfrm>
            <a:off x="232675" y="3955600"/>
            <a:ext cx="6980400" cy="1151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var dateTime = DateTime.Now;</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Console.WriteLine(dateTime.ToString(“t”));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Console.WriteLine(dateTime.ToString(“o”));</a:t>
            </a:r>
            <a:endParaRPr b="1" sz="1800">
              <a:latin typeface="Courier New"/>
              <a:ea typeface="Courier New"/>
              <a:cs typeface="Courier New"/>
              <a:sym typeface="Courier New"/>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sp>
        <p:nvSpPr>
          <p:cNvPr id="397" name="Shape 397"/>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398" name="Shape 398"/>
          <p:cNvSpPr/>
          <p:nvPr/>
        </p:nvSpPr>
        <p:spPr>
          <a:xfrm>
            <a:off x="3771875" y="526600"/>
            <a:ext cx="1457400" cy="734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b="1" lang="en-US" sz="1800"/>
              <a:t>Сравнение</a:t>
            </a:r>
            <a:endParaRPr b="1" sz="1800"/>
          </a:p>
        </p:txBody>
      </p:sp>
      <p:sp>
        <p:nvSpPr>
          <p:cNvPr id="399" name="Shape 399"/>
          <p:cNvSpPr/>
          <p:nvPr/>
        </p:nvSpPr>
        <p:spPr>
          <a:xfrm>
            <a:off x="666725" y="1865550"/>
            <a:ext cx="2162100" cy="1012500"/>
          </a:xfrm>
          <a:prstGeom prst="rect">
            <a:avLst/>
          </a:prstGeom>
          <a:solidFill>
            <a:srgbClr val="FFF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a:spcBef>
                <a:spcPts val="0"/>
              </a:spcBef>
              <a:spcAft>
                <a:spcPts val="0"/>
              </a:spcAft>
              <a:buNone/>
            </a:pPr>
            <a:r>
              <a:rPr b="1" lang="en-US" sz="1800"/>
              <a:t>Сравнение значений</a:t>
            </a:r>
            <a:endParaRPr b="1" sz="1800"/>
          </a:p>
          <a:p>
            <a:pPr indent="0" lvl="0" marL="0" rtl="0">
              <a:spcBef>
                <a:spcPts val="0"/>
              </a:spcBef>
              <a:spcAft>
                <a:spcPts val="0"/>
              </a:spcAft>
              <a:buNone/>
            </a:pPr>
            <a:r>
              <a:rPr b="1" lang="en-US" sz="1800"/>
              <a:t>Value-equality</a:t>
            </a:r>
            <a:endParaRPr b="1" sz="1800"/>
          </a:p>
        </p:txBody>
      </p:sp>
      <p:sp>
        <p:nvSpPr>
          <p:cNvPr id="400" name="Shape 400"/>
          <p:cNvSpPr/>
          <p:nvPr/>
        </p:nvSpPr>
        <p:spPr>
          <a:xfrm>
            <a:off x="5534000" y="1865550"/>
            <a:ext cx="2303700" cy="1012500"/>
          </a:xfrm>
          <a:prstGeom prst="rect">
            <a:avLst/>
          </a:prstGeom>
          <a:solidFill>
            <a:srgbClr val="FFF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a:spcBef>
                <a:spcPts val="0"/>
              </a:spcBef>
              <a:spcAft>
                <a:spcPts val="0"/>
              </a:spcAft>
              <a:buNone/>
            </a:pPr>
            <a:r>
              <a:rPr b="1" lang="en-US" sz="1800"/>
              <a:t>Сравнение ссылок</a:t>
            </a:r>
            <a:endParaRPr b="1" sz="1800"/>
          </a:p>
          <a:p>
            <a:pPr indent="0" lvl="0" marL="0" rtl="0">
              <a:spcBef>
                <a:spcPts val="0"/>
              </a:spcBef>
              <a:spcAft>
                <a:spcPts val="0"/>
              </a:spcAft>
              <a:buNone/>
            </a:pPr>
            <a:r>
              <a:rPr b="1" lang="en-US" sz="1800"/>
              <a:t>Reference-equality</a:t>
            </a:r>
            <a:endParaRPr b="1" sz="1800"/>
          </a:p>
        </p:txBody>
      </p:sp>
      <p:cxnSp>
        <p:nvCxnSpPr>
          <p:cNvPr id="401" name="Shape 401"/>
          <p:cNvCxnSpPr>
            <a:stCxn id="398" idx="2"/>
            <a:endCxn id="399" idx="0"/>
          </p:cNvCxnSpPr>
          <p:nvPr/>
        </p:nvCxnSpPr>
        <p:spPr>
          <a:xfrm rot="5400000">
            <a:off x="2822075" y="187000"/>
            <a:ext cx="604200" cy="2752800"/>
          </a:xfrm>
          <a:prstGeom prst="bentConnector3">
            <a:avLst>
              <a:gd fmla="val 50004" name="adj1"/>
            </a:avLst>
          </a:prstGeom>
          <a:noFill/>
          <a:ln cap="flat" cmpd="sng" w="9525">
            <a:solidFill>
              <a:schemeClr val="dk2"/>
            </a:solidFill>
            <a:prstDash val="solid"/>
            <a:round/>
            <a:headEnd len="med" w="med" type="none"/>
            <a:tailEnd len="med" w="med" type="none"/>
          </a:ln>
        </p:spPr>
      </p:cxnSp>
      <p:cxnSp>
        <p:nvCxnSpPr>
          <p:cNvPr id="402" name="Shape 402"/>
          <p:cNvCxnSpPr>
            <a:stCxn id="398" idx="2"/>
            <a:endCxn id="400" idx="0"/>
          </p:cNvCxnSpPr>
          <p:nvPr/>
        </p:nvCxnSpPr>
        <p:spPr>
          <a:xfrm flipH="1" rot="-5400000">
            <a:off x="5291075" y="470800"/>
            <a:ext cx="604200" cy="2185200"/>
          </a:xfrm>
          <a:prstGeom prst="bentConnector3">
            <a:avLst>
              <a:gd fmla="val 50004" name="adj1"/>
            </a:avLst>
          </a:prstGeom>
          <a:noFill/>
          <a:ln cap="flat" cmpd="sng" w="9525">
            <a:solidFill>
              <a:schemeClr val="dk2"/>
            </a:solidFill>
            <a:prstDash val="solid"/>
            <a:round/>
            <a:headEnd len="med" w="med" type="none"/>
            <a:tailEnd len="med" w="med" type="none"/>
          </a:ln>
        </p:spPr>
      </p:cxnSp>
      <p:sp>
        <p:nvSpPr>
          <p:cNvPr id="403" name="Shape 403"/>
          <p:cNvSpPr txBox="1"/>
          <p:nvPr/>
        </p:nvSpPr>
        <p:spPr>
          <a:xfrm>
            <a:off x="796025" y="3049350"/>
            <a:ext cx="2303700" cy="930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Value-типы</a:t>
            </a:r>
            <a:endParaRPr sz="1800"/>
          </a:p>
          <a:p>
            <a:pPr indent="0" lvl="0" marL="0">
              <a:spcBef>
                <a:spcPts val="0"/>
              </a:spcBef>
              <a:spcAft>
                <a:spcPts val="0"/>
              </a:spcAft>
              <a:buNone/>
            </a:pPr>
            <a:r>
              <a:rPr lang="en-US" sz="1800"/>
              <a:t>Reference-типы</a:t>
            </a:r>
            <a:endParaRPr sz="1800"/>
          </a:p>
        </p:txBody>
      </p:sp>
      <p:sp>
        <p:nvSpPr>
          <p:cNvPr id="404" name="Shape 404"/>
          <p:cNvSpPr txBox="1"/>
          <p:nvPr/>
        </p:nvSpPr>
        <p:spPr>
          <a:xfrm>
            <a:off x="5534000" y="3177250"/>
            <a:ext cx="2303700" cy="447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Reference-типы</a:t>
            </a:r>
            <a:endParaRPr sz="1800"/>
          </a:p>
        </p:txBody>
      </p:sp>
      <p:sp>
        <p:nvSpPr>
          <p:cNvPr id="405" name="Shape 405"/>
          <p:cNvSpPr txBox="1"/>
          <p:nvPr/>
        </p:nvSpPr>
        <p:spPr>
          <a:xfrm>
            <a:off x="159200" y="4078050"/>
            <a:ext cx="7335600" cy="795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Value-типы по умолчанию используют value-сравнение</a:t>
            </a:r>
            <a:endParaRPr sz="1800"/>
          </a:p>
          <a:p>
            <a:pPr indent="0" lvl="0" marL="0">
              <a:spcBef>
                <a:spcPts val="0"/>
              </a:spcBef>
              <a:spcAft>
                <a:spcPts val="0"/>
              </a:spcAft>
              <a:buNone/>
            </a:pPr>
            <a:r>
              <a:rPr lang="en-US" sz="1800"/>
              <a:t>Reference-типы по умолчанию используют reference-сравнение</a:t>
            </a:r>
            <a:endParaRPr sz="1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Shape 410"/>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Standard Equality Protocols</a:t>
            </a:r>
            <a:endParaRPr/>
          </a:p>
        </p:txBody>
      </p:sp>
      <p:sp>
        <p:nvSpPr>
          <p:cNvPr id="411" name="Shape 411"/>
          <p:cNvSpPr/>
          <p:nvPr/>
        </p:nvSpPr>
        <p:spPr>
          <a:xfrm>
            <a:off x="3735150" y="578700"/>
            <a:ext cx="1359300" cy="425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sz="1800"/>
              <a:t>Сравнение</a:t>
            </a:r>
            <a:endParaRPr sz="1800"/>
          </a:p>
        </p:txBody>
      </p:sp>
      <p:sp>
        <p:nvSpPr>
          <p:cNvPr id="412" name="Shape 412"/>
          <p:cNvSpPr/>
          <p:nvPr/>
        </p:nvSpPr>
        <p:spPr>
          <a:xfrm>
            <a:off x="1107625" y="1478150"/>
            <a:ext cx="1452000" cy="425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 и !=</a:t>
            </a:r>
            <a:endParaRPr sz="1800"/>
          </a:p>
        </p:txBody>
      </p:sp>
      <p:sp>
        <p:nvSpPr>
          <p:cNvPr id="413" name="Shape 413"/>
          <p:cNvSpPr/>
          <p:nvPr/>
        </p:nvSpPr>
        <p:spPr>
          <a:xfrm>
            <a:off x="3232950" y="1478150"/>
            <a:ext cx="2363700" cy="7140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виртуальный метод:</a:t>
            </a:r>
            <a:br>
              <a:rPr lang="en-US" sz="1800"/>
            </a:br>
            <a:r>
              <a:rPr lang="en-US" sz="1800"/>
              <a:t>object.Equals</a:t>
            </a:r>
            <a:endParaRPr sz="1800"/>
          </a:p>
        </p:txBody>
      </p:sp>
      <p:sp>
        <p:nvSpPr>
          <p:cNvPr id="414" name="Shape 414"/>
          <p:cNvSpPr/>
          <p:nvPr/>
        </p:nvSpPr>
        <p:spPr>
          <a:xfrm>
            <a:off x="5932600" y="1478150"/>
            <a:ext cx="2363700" cy="7140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US" sz="1800"/>
              <a:t>IEquatable&lt;T&gt; interface</a:t>
            </a:r>
            <a:endParaRPr sz="1800"/>
          </a:p>
        </p:txBody>
      </p:sp>
      <p:cxnSp>
        <p:nvCxnSpPr>
          <p:cNvPr id="415" name="Shape 415"/>
          <p:cNvCxnSpPr>
            <a:stCxn id="411" idx="2"/>
            <a:endCxn id="412" idx="0"/>
          </p:cNvCxnSpPr>
          <p:nvPr/>
        </p:nvCxnSpPr>
        <p:spPr>
          <a:xfrm rot="5400000">
            <a:off x="2887200" y="-49500"/>
            <a:ext cx="474000" cy="2581200"/>
          </a:xfrm>
          <a:prstGeom prst="bentConnector3">
            <a:avLst>
              <a:gd fmla="val 50005" name="adj1"/>
            </a:avLst>
          </a:prstGeom>
          <a:noFill/>
          <a:ln cap="flat" cmpd="sng" w="9525">
            <a:solidFill>
              <a:schemeClr val="dk2"/>
            </a:solidFill>
            <a:prstDash val="solid"/>
            <a:round/>
            <a:headEnd len="med" w="med" type="none"/>
            <a:tailEnd len="med" w="med" type="none"/>
          </a:ln>
        </p:spPr>
      </p:cxnSp>
      <p:cxnSp>
        <p:nvCxnSpPr>
          <p:cNvPr id="416" name="Shape 416"/>
          <p:cNvCxnSpPr>
            <a:stCxn id="411" idx="2"/>
            <a:endCxn id="413" idx="0"/>
          </p:cNvCxnSpPr>
          <p:nvPr/>
        </p:nvCxnSpPr>
        <p:spPr>
          <a:xfrm flipH="1" rot="-5400000">
            <a:off x="4178100" y="1240800"/>
            <a:ext cx="474000" cy="600"/>
          </a:xfrm>
          <a:prstGeom prst="bentConnector3">
            <a:avLst>
              <a:gd fmla="val 50005" name="adj1"/>
            </a:avLst>
          </a:prstGeom>
          <a:noFill/>
          <a:ln cap="flat" cmpd="sng" w="9525">
            <a:solidFill>
              <a:schemeClr val="dk2"/>
            </a:solidFill>
            <a:prstDash val="solid"/>
            <a:round/>
            <a:headEnd len="med" w="med" type="none"/>
            <a:tailEnd len="med" w="med" type="none"/>
          </a:ln>
        </p:spPr>
      </p:cxnSp>
      <p:cxnSp>
        <p:nvCxnSpPr>
          <p:cNvPr id="417" name="Shape 417"/>
          <p:cNvCxnSpPr>
            <a:stCxn id="411" idx="2"/>
            <a:endCxn id="414" idx="0"/>
          </p:cNvCxnSpPr>
          <p:nvPr/>
        </p:nvCxnSpPr>
        <p:spPr>
          <a:xfrm flipH="1" rot="-5400000">
            <a:off x="5527650" y="-108750"/>
            <a:ext cx="474000" cy="2699700"/>
          </a:xfrm>
          <a:prstGeom prst="bentConnector3">
            <a:avLst>
              <a:gd fmla="val 50005" name="adj1"/>
            </a:avLst>
          </a:prstGeom>
          <a:noFill/>
          <a:ln cap="flat" cmpd="sng" w="9525">
            <a:solidFill>
              <a:schemeClr val="dk2"/>
            </a:solidFill>
            <a:prstDash val="solid"/>
            <a:round/>
            <a:headEnd len="med" w="med" type="none"/>
            <a:tailEnd len="med" w="med" type="none"/>
          </a:ln>
        </p:spPr>
      </p:cxnSp>
      <p:cxnSp>
        <p:nvCxnSpPr>
          <p:cNvPr id="418" name="Shape 418"/>
          <p:cNvCxnSpPr/>
          <p:nvPr/>
        </p:nvCxnSpPr>
        <p:spPr>
          <a:xfrm>
            <a:off x="2877900" y="1371600"/>
            <a:ext cx="0" cy="3012600"/>
          </a:xfrm>
          <a:prstGeom prst="straightConnector1">
            <a:avLst/>
          </a:prstGeom>
          <a:noFill/>
          <a:ln cap="flat" cmpd="sng" w="9525">
            <a:solidFill>
              <a:schemeClr val="dk2"/>
            </a:solidFill>
            <a:prstDash val="solid"/>
            <a:round/>
            <a:headEnd len="med" w="med" type="none"/>
            <a:tailEnd len="med" w="med" type="none"/>
          </a:ln>
        </p:spPr>
      </p:cxnSp>
      <p:sp>
        <p:nvSpPr>
          <p:cNvPr id="419" name="Shape 419"/>
          <p:cNvSpPr txBox="1"/>
          <p:nvPr/>
        </p:nvSpPr>
        <p:spPr>
          <a:xfrm>
            <a:off x="575575" y="2057400"/>
            <a:ext cx="1947300" cy="1249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определяется тип сравнения на этапе компиляции</a:t>
            </a:r>
            <a:endParaRPr sz="1800"/>
          </a:p>
        </p:txBody>
      </p:sp>
      <p:sp>
        <p:nvSpPr>
          <p:cNvPr id="420" name="Shape 420"/>
          <p:cNvSpPr txBox="1"/>
          <p:nvPr/>
        </p:nvSpPr>
        <p:spPr>
          <a:xfrm>
            <a:off x="3147150" y="2307775"/>
            <a:ext cx="5149200" cy="1249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определяется тип сравнения при выполнении программы</a:t>
            </a:r>
            <a:endParaRPr sz="18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Shape 42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26" name="Shape 426"/>
          <p:cNvSpPr txBox="1"/>
          <p:nvPr/>
        </p:nvSpPr>
        <p:spPr>
          <a:xfrm>
            <a:off x="122475" y="502100"/>
            <a:ext cx="8719500" cy="5804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class Program</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457200" lvl="0" marL="0">
              <a:spcBef>
                <a:spcPts val="0"/>
              </a:spcBef>
              <a:spcAft>
                <a:spcPts val="0"/>
              </a:spcAft>
              <a:buNone/>
            </a:pPr>
            <a:r>
              <a:rPr b="1" lang="en-US" sz="1800">
                <a:latin typeface="Courier New"/>
                <a:ea typeface="Courier New"/>
                <a:cs typeface="Courier New"/>
                <a:sym typeface="Courier New"/>
              </a:rPr>
              <a:t>class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457200" lvl="0" marL="457200">
              <a:spcBef>
                <a:spcPts val="0"/>
              </a:spcBef>
              <a:spcAft>
                <a:spcPts val="0"/>
              </a:spcAft>
              <a:buNone/>
            </a:pPr>
            <a:r>
              <a:rPr b="1" lang="en-US" sz="1800">
                <a:latin typeface="Courier New"/>
                <a:ea typeface="Courier New"/>
                <a:cs typeface="Courier New"/>
                <a:sym typeface="Courier New"/>
              </a:rPr>
              <a:t>public int a { get; set; }</a:t>
            </a:r>
            <a:endParaRPr b="1" sz="1800">
              <a:latin typeface="Courier New"/>
              <a:ea typeface="Courier New"/>
              <a:cs typeface="Courier New"/>
              <a:sym typeface="Courier New"/>
            </a:endParaRPr>
          </a:p>
          <a:p>
            <a:pPr indent="45720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static void Main(string[] args)</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var a2 = new A() { a = 2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457200" lvl="0" marL="457200">
              <a:spcBef>
                <a:spcPts val="0"/>
              </a:spcBef>
              <a:spcAft>
                <a:spcPts val="0"/>
              </a:spcAft>
              <a:buNone/>
            </a:pPr>
            <a:r>
              <a:rPr b="1" lang="en-US" sz="1800">
                <a:latin typeface="Courier New"/>
                <a:ea typeface="Courier New"/>
                <a:cs typeface="Courier New"/>
                <a:sym typeface="Courier New"/>
              </a:rPr>
              <a:t>Console.WriteLine(a1 == a2);//False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Console.WriteLine(a1.Equals(a2));//False</a:t>
            </a:r>
            <a:endParaRPr b="1" sz="1800">
              <a:latin typeface="Courier New"/>
              <a:ea typeface="Courier New"/>
              <a:cs typeface="Courier New"/>
              <a:sym typeface="Courier New"/>
            </a:endParaRPr>
          </a:p>
          <a:p>
            <a:pPr indent="45720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Shape 43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32" name="Shape 432"/>
          <p:cNvSpPr txBox="1"/>
          <p:nvPr/>
        </p:nvSpPr>
        <p:spPr>
          <a:xfrm>
            <a:off x="85725" y="1039388"/>
            <a:ext cx="8388900" cy="5217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class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int a { get; set;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static bool operator == (A a, A 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a.a == b.a;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static bool operator !=(A a, A 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a.a != b.a;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br>
              <a:rPr b="1" lang="en-US" sz="1800">
                <a:latin typeface="Courier New"/>
                <a:ea typeface="Courier New"/>
                <a:cs typeface="Courier New"/>
                <a:sym typeface="Courier New"/>
              </a:rPr>
            </a:br>
            <a:r>
              <a:rPr b="1" lang="en-US" sz="1800">
                <a:latin typeface="Courier New"/>
                <a:ea typeface="Courier New"/>
                <a:cs typeface="Courier New"/>
                <a:sym typeface="Courier New"/>
              </a:rPr>
              <a:t>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a2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Console.WriteLine(a1 == a2);//True</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
        <p:nvSpPr>
          <p:cNvPr id="433" name="Shape 433"/>
          <p:cNvSpPr txBox="1"/>
          <p:nvPr/>
        </p:nvSpPr>
        <p:spPr>
          <a:xfrm>
            <a:off x="85725" y="601613"/>
            <a:ext cx="7053900" cy="514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Мы можем переопределить операторы == или !=:</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Shape 438"/>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39" name="Shape 439"/>
          <p:cNvSpPr txBox="1"/>
          <p:nvPr/>
        </p:nvSpPr>
        <p:spPr>
          <a:xfrm>
            <a:off x="61225" y="578700"/>
            <a:ext cx="7053900" cy="514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Мы можем переопределить виртуальный метод Equals:</a:t>
            </a:r>
            <a:endParaRPr sz="1800"/>
          </a:p>
        </p:txBody>
      </p:sp>
      <p:sp>
        <p:nvSpPr>
          <p:cNvPr id="440" name="Shape 440"/>
          <p:cNvSpPr txBox="1"/>
          <p:nvPr/>
        </p:nvSpPr>
        <p:spPr>
          <a:xfrm>
            <a:off x="61225" y="1092900"/>
            <a:ext cx="8437800" cy="4969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class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int a { get; set;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override bool Equals(object obj)</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if (obj is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 == (obj as A).a;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false;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a2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Console.WriteLine(a1.Equals(a2));//True</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 name="Shape 52"/>
        <p:cNvGrpSpPr/>
        <p:nvPr/>
      </p:nvGrpSpPr>
      <p:grpSpPr>
        <a:xfrm>
          <a:off x="0" y="0"/>
          <a:ext cx="0" cy="0"/>
          <a:chOff x="0" y="0"/>
          <a:chExt cx="0" cy="0"/>
        </a:xfrm>
      </p:grpSpPr>
      <p:sp>
        <p:nvSpPr>
          <p:cNvPr id="53" name="Shape 53"/>
          <p:cNvSpPr txBox="1"/>
          <p:nvPr>
            <p:ph type="title"/>
          </p:nvPr>
        </p:nvSpPr>
        <p:spPr>
          <a:xfrm>
            <a:off x="0" y="0"/>
            <a:ext cx="9144000" cy="578825"/>
          </a:xfrm>
          <a:prstGeom prst="rect">
            <a:avLst/>
          </a:prstGeom>
          <a:noFill/>
          <a:ln>
            <a:noFill/>
          </a:ln>
        </p:spPr>
        <p:txBody>
          <a:bodyPr anchorCtr="0" anchor="ctr" bIns="45700" lIns="91425" spcFirstLastPara="1" rIns="91425" wrap="square" tIns="45700">
            <a:noAutofit/>
          </a:bodyPr>
          <a:lstStyle/>
          <a:p>
            <a:pPr indent="0" lvl="0" marL="231775" marR="0" rtl="0" algn="l">
              <a:spcBef>
                <a:spcPts val="0"/>
              </a:spcBef>
              <a:spcAft>
                <a:spcPts val="0"/>
              </a:spcAft>
              <a:buClr>
                <a:srgbClr val="166571"/>
              </a:buClr>
              <a:buSzPts val="2000"/>
              <a:buFont typeface="Helvetica Neue"/>
              <a:buNone/>
            </a:pPr>
            <a:r>
              <a:rPr b="1" i="0" lang="en-US" sz="2000" u="none" cap="none" strike="noStrike">
                <a:solidFill>
                  <a:srgbClr val="166571"/>
                </a:solidFill>
                <a:latin typeface="Helvetica Neue"/>
                <a:ea typeface="Helvetica Neue"/>
                <a:cs typeface="Helvetica Neue"/>
                <a:sym typeface="Helvetica Neue"/>
              </a:rPr>
              <a:t>ASCII расширенная</a:t>
            </a:r>
            <a:endParaRPr b="1" i="0" sz="2000" u="none" cap="none" strike="noStrike">
              <a:solidFill>
                <a:srgbClr val="166571"/>
              </a:solidFill>
              <a:latin typeface="Helvetica Neue"/>
              <a:ea typeface="Helvetica Neue"/>
              <a:cs typeface="Helvetica Neue"/>
              <a:sym typeface="Helvetica Neue"/>
            </a:endParaRPr>
          </a:p>
        </p:txBody>
      </p:sp>
      <p:pic>
        <p:nvPicPr>
          <p:cNvPr descr="https://upload.wikimedia.org/wikipedia/commons/2/2a/Windows-1251-upper-half.gif" id="54" name="Shape 54"/>
          <p:cNvPicPr preferRelativeResize="0"/>
          <p:nvPr/>
        </p:nvPicPr>
        <p:blipFill rotWithShape="1">
          <a:blip r:embed="rId3">
            <a:alphaModFix/>
          </a:blip>
          <a:srcRect b="0" l="0" r="0" t="0"/>
          <a:stretch/>
        </p:blipFill>
        <p:spPr>
          <a:xfrm>
            <a:off x="1728788" y="642938"/>
            <a:ext cx="5686425" cy="55721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Shape 445"/>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46" name="Shape 446"/>
          <p:cNvSpPr txBox="1"/>
          <p:nvPr/>
        </p:nvSpPr>
        <p:spPr>
          <a:xfrm>
            <a:off x="208200" y="649050"/>
            <a:ext cx="8547900" cy="5755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Мы можем иметь разное поведение ==, !== и Equals</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Программа может свалиться, если метод Equals вызывается у null’а</a:t>
            </a:r>
            <a:endParaRPr sz="1800"/>
          </a:p>
          <a:p>
            <a:pPr indent="0" lvl="0" marL="0">
              <a:spcBef>
                <a:spcPts val="0"/>
              </a:spcBef>
              <a:spcAft>
                <a:spcPts val="0"/>
              </a:spcAft>
              <a:buNone/>
            </a:pPr>
            <a:r>
              <a:t/>
            </a:r>
            <a:endParaRPr sz="1800"/>
          </a:p>
          <a:p>
            <a:pPr indent="0" lvl="0" marL="0">
              <a:spcBef>
                <a:spcPts val="0"/>
              </a:spcBef>
              <a:spcAft>
                <a:spcPts val="0"/>
              </a:spcAft>
              <a:buNone/>
            </a:pPr>
            <a:r>
              <a:rPr lang="en-US" sz="1800"/>
              <a:t>Поэтому можно использовать статический метод Equals класса Object:</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a2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Console.WriteLine(object.Equals(a1, a2));//True</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lang="en-US" sz="1800"/>
              <a:t>Статический метод ReferenceEquals(object, object);//форсирует сравнение по ссылкам, используется, когда Equals может быть переопределен.</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a2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Console.WriteLine(object.ReferenceEquals(a1, a2));//False</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t/>
            </a:r>
            <a:endParaRPr sz="1800"/>
          </a:p>
          <a:p>
            <a:pPr indent="0" lvl="0" marL="0">
              <a:spcBef>
                <a:spcPts val="0"/>
              </a:spcBef>
              <a:spcAft>
                <a:spcPts val="0"/>
              </a:spcAft>
              <a:buNone/>
            </a:pPr>
            <a:r>
              <a:t/>
            </a:r>
            <a:endParaRPr sz="18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Shape 45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52" name="Shape 452"/>
          <p:cNvSpPr txBox="1"/>
          <p:nvPr/>
        </p:nvSpPr>
        <p:spPr>
          <a:xfrm>
            <a:off x="208200" y="551100"/>
            <a:ext cx="8572500" cy="5180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class Program</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struct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int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static void Main(string[] args)</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 a1;</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 a2;</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a1.a = 1;</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a2.a = 1;</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Console.WriteLine(a1.Equals(a2));//True</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6" name="Shape 456"/>
        <p:cNvGrpSpPr/>
        <p:nvPr/>
      </p:nvGrpSpPr>
      <p:grpSpPr>
        <a:xfrm>
          <a:off x="0" y="0"/>
          <a:ext cx="0" cy="0"/>
          <a:chOff x="0" y="0"/>
          <a:chExt cx="0" cy="0"/>
        </a:xfrm>
      </p:grpSpPr>
      <p:sp>
        <p:nvSpPr>
          <p:cNvPr id="457" name="Shape 457"/>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Equality</a:t>
            </a:r>
            <a:endParaRPr/>
          </a:p>
        </p:txBody>
      </p:sp>
      <p:sp>
        <p:nvSpPr>
          <p:cNvPr id="458" name="Shape 458"/>
          <p:cNvSpPr txBox="1"/>
          <p:nvPr/>
        </p:nvSpPr>
        <p:spPr>
          <a:xfrm>
            <a:off x="171450" y="1071600"/>
            <a:ext cx="7237500" cy="4714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struct 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int a;</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static bool operator == (A a, A 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a.Equals(b);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static bool operator != (A a, A 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!a.Equals(b);</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a1 == a2</a:t>
            </a:r>
            <a:endParaRPr b="1" sz="1800">
              <a:latin typeface="Courier New"/>
              <a:ea typeface="Courier New"/>
              <a:cs typeface="Courier New"/>
              <a:sym typeface="Courier New"/>
            </a:endParaRPr>
          </a:p>
        </p:txBody>
      </p:sp>
      <p:sp>
        <p:nvSpPr>
          <p:cNvPr id="459" name="Shape 459"/>
          <p:cNvSpPr txBox="1"/>
          <p:nvPr/>
        </p:nvSpPr>
        <p:spPr>
          <a:xfrm>
            <a:off x="220425" y="587825"/>
            <a:ext cx="8756100" cy="578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У структур по умолчанию не определены == и !==</a:t>
            </a:r>
            <a:endParaRPr sz="1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3" name="Shape 463"/>
        <p:cNvGrpSpPr/>
        <p:nvPr/>
      </p:nvGrpSpPr>
      <p:grpSpPr>
        <a:xfrm>
          <a:off x="0" y="0"/>
          <a:ext cx="0" cy="0"/>
          <a:chOff x="0" y="0"/>
          <a:chExt cx="0" cy="0"/>
        </a:xfrm>
      </p:grpSpPr>
      <p:sp>
        <p:nvSpPr>
          <p:cNvPr id="464" name="Shape 464"/>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IEquatable&lt;T&gt;</a:t>
            </a:r>
            <a:endParaRPr/>
          </a:p>
        </p:txBody>
      </p:sp>
      <p:sp>
        <p:nvSpPr>
          <p:cNvPr id="465" name="Shape 465"/>
          <p:cNvSpPr txBox="1"/>
          <p:nvPr/>
        </p:nvSpPr>
        <p:spPr>
          <a:xfrm>
            <a:off x="122475" y="544950"/>
            <a:ext cx="8462400" cy="5896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sz="1800">
                <a:latin typeface="Courier New"/>
                <a:ea typeface="Courier New"/>
                <a:cs typeface="Courier New"/>
                <a:sym typeface="Courier New"/>
              </a:rPr>
              <a:t>interface </a:t>
            </a:r>
            <a:r>
              <a:rPr b="1" lang="en-US" sz="1800">
                <a:latin typeface="Courier New"/>
                <a:ea typeface="Courier New"/>
                <a:cs typeface="Courier New"/>
                <a:sym typeface="Courier New"/>
              </a:rPr>
              <a:t>IEquatable&lt;T&gt;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bool Equals (T other);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br>
              <a:rPr lang="en-US" sz="1800"/>
            </a:br>
            <a:r>
              <a:rPr lang="en-US" sz="1800"/>
              <a:t>Был введен на замену виртуальному object.Equals, чтобы избежать боксинга</a:t>
            </a:r>
            <a:br>
              <a:rPr lang="en-US" sz="1800"/>
            </a:br>
            <a:endParaRPr sz="1800"/>
          </a:p>
          <a:p>
            <a:pPr indent="0" lvl="0" marL="0">
              <a:spcBef>
                <a:spcPts val="0"/>
              </a:spcBef>
              <a:spcAft>
                <a:spcPts val="0"/>
              </a:spcAft>
              <a:buNone/>
            </a:pPr>
            <a:r>
              <a:rPr b="1" lang="en-US" sz="1800">
                <a:latin typeface="Courier New"/>
                <a:ea typeface="Courier New"/>
                <a:cs typeface="Courier New"/>
                <a:sym typeface="Courier New"/>
              </a:rPr>
              <a:t>class A: IEquatable&lt;A&gt;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int a { get; set;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public bool Equals(A other)</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return a == other.a;</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a1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var a2 = new A() { a = 1 };</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Console.WriteLine(a1.Equals(a2));//True</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b="1" sz="1800">
              <a:latin typeface="Courier New"/>
              <a:ea typeface="Courier New"/>
              <a:cs typeface="Courier New"/>
              <a:sym typeface="Courier New"/>
            </a:endParaRPr>
          </a:p>
          <a:p>
            <a:pPr indent="0" lvl="0" marL="0">
              <a:spcBef>
                <a:spcPts val="0"/>
              </a:spcBef>
              <a:spcAft>
                <a:spcPts val="0"/>
              </a:spcAft>
              <a:buNone/>
            </a:pPr>
            <a:r>
              <a:t/>
            </a:r>
            <a:endParaRPr sz="18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9" name="Shape 469"/>
        <p:cNvGrpSpPr/>
        <p:nvPr/>
      </p:nvGrpSpPr>
      <p:grpSpPr>
        <a:xfrm>
          <a:off x="0" y="0"/>
          <a:ext cx="0" cy="0"/>
          <a:chOff x="0" y="0"/>
          <a:chExt cx="0" cy="0"/>
        </a:xfrm>
      </p:grpSpPr>
      <p:sp>
        <p:nvSpPr>
          <p:cNvPr id="470" name="Shape 470"/>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Order </a:t>
            </a:r>
            <a:r>
              <a:rPr lang="en-US"/>
              <a:t>Comparison</a:t>
            </a:r>
            <a:endParaRPr/>
          </a:p>
        </p:txBody>
      </p:sp>
      <p:sp>
        <p:nvSpPr>
          <p:cNvPr id="471" name="Shape 471"/>
          <p:cNvSpPr txBox="1"/>
          <p:nvPr/>
        </p:nvSpPr>
        <p:spPr>
          <a:xfrm>
            <a:off x="110225" y="526600"/>
            <a:ext cx="7752000" cy="979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Equality Comparison - отвечает на вопрос равны ли друг друг объекты</a:t>
            </a:r>
            <a:endParaRPr sz="1800"/>
          </a:p>
          <a:p>
            <a:pPr indent="0" lvl="0" marL="0">
              <a:spcBef>
                <a:spcPts val="0"/>
              </a:spcBef>
              <a:spcAft>
                <a:spcPts val="0"/>
              </a:spcAft>
              <a:buNone/>
            </a:pPr>
            <a:r>
              <a:rPr lang="en-US" sz="1800"/>
              <a:t>Order Comparison - отвечает на вопрос как отсортировать объекты</a:t>
            </a:r>
            <a:endParaRPr sz="1800"/>
          </a:p>
        </p:txBody>
      </p:sp>
      <p:sp>
        <p:nvSpPr>
          <p:cNvPr id="472" name="Shape 472"/>
          <p:cNvSpPr/>
          <p:nvPr/>
        </p:nvSpPr>
        <p:spPr>
          <a:xfrm>
            <a:off x="3298775" y="1888075"/>
            <a:ext cx="1691400" cy="623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a:t>Order Comparison</a:t>
            </a:r>
            <a:endParaRPr/>
          </a:p>
        </p:txBody>
      </p:sp>
      <p:sp>
        <p:nvSpPr>
          <p:cNvPr id="473" name="Shape 473"/>
          <p:cNvSpPr/>
          <p:nvPr/>
        </p:nvSpPr>
        <p:spPr>
          <a:xfrm>
            <a:off x="1501900" y="2995375"/>
            <a:ext cx="1691400" cy="623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&lt;, &gt;</a:t>
            </a:r>
            <a:endParaRPr/>
          </a:p>
        </p:txBody>
      </p:sp>
      <p:sp>
        <p:nvSpPr>
          <p:cNvPr id="474" name="Shape 474"/>
          <p:cNvSpPr/>
          <p:nvPr/>
        </p:nvSpPr>
        <p:spPr>
          <a:xfrm>
            <a:off x="5442375" y="2995375"/>
            <a:ext cx="1691400" cy="623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US"/>
              <a:t>IComparable</a:t>
            </a:r>
            <a:endParaRPr/>
          </a:p>
          <a:p>
            <a:pPr indent="0" lvl="0" marL="0" rtl="0">
              <a:spcBef>
                <a:spcPts val="0"/>
              </a:spcBef>
              <a:spcAft>
                <a:spcPts val="0"/>
              </a:spcAft>
              <a:buNone/>
            </a:pPr>
            <a:r>
              <a:rPr lang="en-US"/>
              <a:t>IComparable&lt;T&gt;</a:t>
            </a:r>
            <a:endParaRPr/>
          </a:p>
        </p:txBody>
      </p:sp>
      <p:cxnSp>
        <p:nvCxnSpPr>
          <p:cNvPr id="475" name="Shape 475"/>
          <p:cNvCxnSpPr>
            <a:stCxn id="472" idx="2"/>
            <a:endCxn id="473" idx="0"/>
          </p:cNvCxnSpPr>
          <p:nvPr/>
        </p:nvCxnSpPr>
        <p:spPr>
          <a:xfrm rot="5400000">
            <a:off x="3004025" y="1854925"/>
            <a:ext cx="483900" cy="17970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476" name="Shape 476"/>
          <p:cNvCxnSpPr>
            <a:stCxn id="472" idx="2"/>
            <a:endCxn id="474" idx="0"/>
          </p:cNvCxnSpPr>
          <p:nvPr/>
        </p:nvCxnSpPr>
        <p:spPr>
          <a:xfrm flipH="1" rot="-5400000">
            <a:off x="4974275" y="1681675"/>
            <a:ext cx="483900" cy="21435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sp>
        <p:nvSpPr>
          <p:cNvPr id="481" name="Shape 481"/>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IComparable</a:t>
            </a:r>
            <a:endParaRPr/>
          </a:p>
        </p:txBody>
      </p:sp>
      <p:sp>
        <p:nvSpPr>
          <p:cNvPr id="482" name="Shape 482"/>
          <p:cNvSpPr txBox="1"/>
          <p:nvPr/>
        </p:nvSpPr>
        <p:spPr>
          <a:xfrm>
            <a:off x="197300" y="773400"/>
            <a:ext cx="6850200" cy="5532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US">
                <a:latin typeface="Courier New"/>
                <a:ea typeface="Courier New"/>
                <a:cs typeface="Courier New"/>
                <a:sym typeface="Courier New"/>
              </a:rPr>
              <a:t>public interface IComparable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int CompareTo(object other)</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public interface IComparable&lt;T&gt;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int CompareTo(T other)</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t/>
            </a:r>
            <a:endParaRPr/>
          </a:p>
          <a:p>
            <a:pPr indent="0" lvl="0" marL="0">
              <a:spcBef>
                <a:spcPts val="0"/>
              </a:spcBef>
              <a:spcAft>
                <a:spcPts val="0"/>
              </a:spcAft>
              <a:buNone/>
            </a:pPr>
            <a:r>
              <a:rPr lang="en-US"/>
              <a:t>Результат: </a:t>
            </a:r>
            <a:endParaRPr/>
          </a:p>
          <a:p>
            <a:pPr indent="0" lvl="0" marL="0">
              <a:spcBef>
                <a:spcPts val="0"/>
              </a:spcBef>
              <a:spcAft>
                <a:spcPts val="0"/>
              </a:spcAft>
              <a:buNone/>
            </a:pPr>
            <a:r>
              <a:rPr lang="en-US"/>
              <a:t>меньше 0 - а меньше b</a:t>
            </a:r>
            <a:endParaRPr/>
          </a:p>
          <a:p>
            <a:pPr indent="0" lvl="0" marL="0">
              <a:spcBef>
                <a:spcPts val="0"/>
              </a:spcBef>
              <a:spcAft>
                <a:spcPts val="0"/>
              </a:spcAft>
              <a:buNone/>
            </a:pPr>
            <a:r>
              <a:rPr lang="en-US"/>
              <a:t>равно 0 - a == b</a:t>
            </a:r>
            <a:endParaRPr/>
          </a:p>
          <a:p>
            <a:pPr indent="0" lvl="0" marL="0">
              <a:spcBef>
                <a:spcPts val="0"/>
              </a:spcBef>
              <a:spcAft>
                <a:spcPts val="0"/>
              </a:spcAft>
              <a:buNone/>
            </a:pPr>
            <a:r>
              <a:rPr lang="en-US"/>
              <a:t>больше 0 - a &gt; b</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6" name="Shape 486"/>
        <p:cNvGrpSpPr/>
        <p:nvPr/>
      </p:nvGrpSpPr>
      <p:grpSpPr>
        <a:xfrm>
          <a:off x="0" y="0"/>
          <a:ext cx="0" cy="0"/>
          <a:chOff x="0" y="0"/>
          <a:chExt cx="0" cy="0"/>
        </a:xfrm>
      </p:grpSpPr>
      <p:sp>
        <p:nvSpPr>
          <p:cNvPr id="487" name="Shape 487"/>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IComparable</a:t>
            </a:r>
            <a:endParaRPr/>
          </a:p>
        </p:txBody>
      </p:sp>
      <p:graphicFrame>
        <p:nvGraphicFramePr>
          <p:cNvPr id="488" name="Shape 488"/>
          <p:cNvGraphicFramePr/>
          <p:nvPr/>
        </p:nvGraphicFramePr>
        <p:xfrm>
          <a:off x="115950" y="507925"/>
          <a:ext cx="3000000" cy="3000000"/>
        </p:xfrm>
        <a:graphic>
          <a:graphicData uri="http://schemas.openxmlformats.org/drawingml/2006/table">
            <a:tbl>
              <a:tblPr>
                <a:noFill/>
                <a:tableStyleId>{E026A7DA-C3AD-4301-9CBC-70822535F918}</a:tableStyleId>
              </a:tblPr>
              <a:tblGrid>
                <a:gridCol w="4438275"/>
                <a:gridCol w="4438275"/>
              </a:tblGrid>
              <a:tr h="5917125">
                <a:tc>
                  <a:txBody>
                    <a:bodyPr>
                      <a:noAutofit/>
                    </a:bodyPr>
                    <a:lstStyle/>
                    <a:p>
                      <a:pPr indent="0" lvl="0" marL="0">
                        <a:spcBef>
                          <a:spcPts val="0"/>
                        </a:spcBef>
                        <a:spcAft>
                          <a:spcPts val="0"/>
                        </a:spcAft>
                        <a:buNone/>
                      </a:pPr>
                      <a:r>
                        <a:rPr b="1" lang="en-US">
                          <a:latin typeface="Courier New"/>
                          <a:ea typeface="Courier New"/>
                          <a:cs typeface="Courier New"/>
                          <a:sym typeface="Courier New"/>
                        </a:rPr>
                        <a:t>public class MyClass: IComparable</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public int a { get; set; }</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public int CompareTo(object other)</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if (!(other is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0;</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var other_ = other as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if (a &lt; other_.a)</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0;</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if (a &gt; other_.a)</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1;</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0;</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txBody>
                  <a:tcPr marT="91425" marB="91425" marR="91425" marL="91425"/>
                </a:tc>
                <a:tc>
                  <a:txBody>
                    <a:bodyPr>
                      <a:noAutofit/>
                    </a:bodyPr>
                    <a:lstStyle/>
                    <a:p>
                      <a:pPr indent="0" lvl="0" marL="0">
                        <a:spcBef>
                          <a:spcPts val="0"/>
                        </a:spcBef>
                        <a:spcAft>
                          <a:spcPts val="0"/>
                        </a:spcAft>
                        <a:buNone/>
                      </a:pPr>
                      <a:r>
                        <a:rPr b="1" lang="en-US">
                          <a:latin typeface="Courier New"/>
                          <a:ea typeface="Courier New"/>
                          <a:cs typeface="Courier New"/>
                          <a:sym typeface="Courier New"/>
                        </a:rPr>
                        <a:t>var array = new[]</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new MyClass {a = 2},</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new MyClass {a = 1},</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Array.Sort(array);</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foreach (var myClass in array)</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Console.WriteLine(myClass.a);</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txBody>
                  <a:tcPr marT="91425" marB="91425" marR="91425" marL="91425"/>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Shape 493"/>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IComparable vs Equals</a:t>
            </a:r>
            <a:endParaRPr/>
          </a:p>
        </p:txBody>
      </p:sp>
      <p:sp>
        <p:nvSpPr>
          <p:cNvPr id="494" name="Shape 494"/>
          <p:cNvSpPr txBox="1"/>
          <p:nvPr/>
        </p:nvSpPr>
        <p:spPr>
          <a:xfrm>
            <a:off x="134150" y="544525"/>
            <a:ext cx="8649600" cy="5887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a:t>Если два значения равны друг другу a.Equals(b) == True, это не означает, что IComparable.CompareTo должен возвращать 0. </a:t>
            </a:r>
            <a:endParaRPr/>
          </a:p>
          <a:p>
            <a:pPr indent="0" lvl="0" marL="0">
              <a:spcBef>
                <a:spcPts val="0"/>
              </a:spcBef>
              <a:spcAft>
                <a:spcPts val="0"/>
              </a:spcAft>
              <a:buNone/>
            </a:pPr>
            <a:r>
              <a:rPr lang="en-US"/>
              <a:t>К примеру, можно сравнивать строки независимо от регистра, а сортировать в зависимости от регистра:</a:t>
            </a:r>
            <a:endParaRPr/>
          </a:p>
          <a:p>
            <a:pPr indent="0" lvl="0" marL="0">
              <a:spcBef>
                <a:spcPts val="0"/>
              </a:spcBef>
              <a:spcAft>
                <a:spcPts val="0"/>
              </a:spcAft>
              <a:buNone/>
            </a:pPr>
            <a:r>
              <a:t/>
            </a:r>
            <a:endParaRPr/>
          </a:p>
          <a:p>
            <a:pPr indent="0" lvl="0" marL="0">
              <a:spcBef>
                <a:spcPts val="0"/>
              </a:spcBef>
              <a:spcAft>
                <a:spcPts val="0"/>
              </a:spcAft>
              <a:buNone/>
            </a:pPr>
            <a:r>
              <a:rPr lang="en-US"/>
              <a:t>Можно считать, </a:t>
            </a:r>
            <a:r>
              <a:rPr lang="en-US"/>
              <a:t>что</a:t>
            </a:r>
            <a:r>
              <a:rPr lang="en-US"/>
              <a:t> “</a:t>
            </a:r>
            <a:r>
              <a:rPr lang="en-US">
                <a:uFill>
                  <a:noFill/>
                </a:uFill>
                <a:hlinkClick r:id="rId3"/>
              </a:rPr>
              <a:t>ß” == “ss”</a:t>
            </a:r>
            <a:endParaRPr>
              <a:uFill>
                <a:noFill/>
              </a:uFill>
              <a:hlinkClick r:id="rId4"/>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8" name="Shape 498"/>
        <p:cNvGrpSpPr/>
        <p:nvPr/>
      </p:nvGrpSpPr>
      <p:grpSpPr>
        <a:xfrm>
          <a:off x="0" y="0"/>
          <a:ext cx="0" cy="0"/>
          <a:chOff x="0" y="0"/>
          <a:chExt cx="0" cy="0"/>
        </a:xfrm>
      </p:grpSpPr>
      <p:sp>
        <p:nvSpPr>
          <p:cNvPr id="499" name="Shape 49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IComparable</a:t>
            </a:r>
            <a:endParaRPr/>
          </a:p>
        </p:txBody>
      </p:sp>
      <p:graphicFrame>
        <p:nvGraphicFramePr>
          <p:cNvPr id="500" name="Shape 500"/>
          <p:cNvGraphicFramePr/>
          <p:nvPr/>
        </p:nvGraphicFramePr>
        <p:xfrm>
          <a:off x="84400" y="578700"/>
          <a:ext cx="3000000" cy="3000000"/>
        </p:xfrm>
        <a:graphic>
          <a:graphicData uri="http://schemas.openxmlformats.org/drawingml/2006/table">
            <a:tbl>
              <a:tblPr>
                <a:noFill/>
                <a:tableStyleId>{E026A7DA-C3AD-4301-9CBC-70822535F918}</a:tableStyleId>
              </a:tblPr>
              <a:tblGrid>
                <a:gridCol w="4481675"/>
                <a:gridCol w="4481675"/>
              </a:tblGrid>
              <a:tr h="5775325">
                <a:tc>
                  <a:txBody>
                    <a:bodyPr>
                      <a:noAutofit/>
                    </a:bodyPr>
                    <a:lstStyle/>
                    <a:p>
                      <a:pPr indent="0" lvl="0" marL="0">
                        <a:spcBef>
                          <a:spcPts val="0"/>
                        </a:spcBef>
                        <a:spcAft>
                          <a:spcPts val="0"/>
                        </a:spcAft>
                        <a:buNone/>
                      </a:pPr>
                      <a:r>
                        <a:rPr b="1" lang="en-US">
                          <a:latin typeface="Courier New"/>
                          <a:ea typeface="Courier New"/>
                          <a:cs typeface="Courier New"/>
                          <a:sym typeface="Courier New"/>
                        </a:rPr>
                        <a:t>public class MyClass: IComparable</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public string a { get; set;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public int CompareTo(object other)</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if (!(other is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0;</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var other_ = other as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a.CompareTo(other_.a);</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public override bool Equals(object oth)</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if (!(oth is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false;</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var o = oth as MyClass;</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return  a.ToLowerInvariant().Equals(a.ToLowerInvariant());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txBody>
                  <a:tcPr marT="91425" marB="91425" marR="91425" marL="91425"/>
                </a:tc>
                <a:tc>
                  <a:txBody>
                    <a:bodyPr>
                      <a:noAutofit/>
                    </a:bodyPr>
                    <a:lstStyle/>
                    <a:p>
                      <a:pPr indent="0" lvl="0" marL="0">
                        <a:spcBef>
                          <a:spcPts val="0"/>
                        </a:spcBef>
                        <a:spcAft>
                          <a:spcPts val="0"/>
                        </a:spcAft>
                        <a:buNone/>
                      </a:pPr>
                      <a:r>
                        <a:rPr b="1" lang="en-US">
                          <a:latin typeface="Courier New"/>
                          <a:ea typeface="Courier New"/>
                          <a:cs typeface="Courier New"/>
                          <a:sym typeface="Courier New"/>
                        </a:rPr>
                        <a:t>var array = new[]</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new MyClass {a = "total"},</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new MyClass {a = "Total"},</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Array.Sort(array);</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foreach (var myClass in array)</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    Console.WriteLine(myClass.a);//”total”, “Total”</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0"/>
                        </a:spcBef>
                        <a:spcAft>
                          <a:spcPts val="0"/>
                        </a:spcAft>
                        <a:buNone/>
                      </a:pPr>
                      <a:r>
                        <a:rPr b="1" lang="en-US">
                          <a:latin typeface="Courier New"/>
                          <a:ea typeface="Courier New"/>
                          <a:cs typeface="Courier New"/>
                          <a:sym typeface="Courier New"/>
                        </a:rPr>
                        <a:t>Console.WriteLine(array[0].Equals(array[1]));//”true”</a:t>
                      </a:r>
                      <a:endParaRPr b="1">
                        <a:latin typeface="Courier New"/>
                        <a:ea typeface="Courier New"/>
                        <a:cs typeface="Courier New"/>
                        <a:sym typeface="Courier New"/>
                      </a:endParaRPr>
                    </a:p>
                    <a:p>
                      <a:pPr indent="0" lvl="0" marL="0">
                        <a:spcBef>
                          <a:spcPts val="0"/>
                        </a:spcBef>
                        <a:spcAft>
                          <a:spcPts val="0"/>
                        </a:spcAft>
                        <a:buNone/>
                      </a:pPr>
                      <a:r>
                        <a:t/>
                      </a:r>
                      <a:endParaRPr b="1">
                        <a:latin typeface="Courier New"/>
                        <a:ea typeface="Courier New"/>
                        <a:cs typeface="Courier New"/>
                        <a:sym typeface="Courier New"/>
                      </a:endParaRPr>
                    </a:p>
                  </a:txBody>
                  <a:tcPr marT="91425" marB="91425" marR="91425" marL="91425"/>
                </a:tc>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4" name="Shape 504"/>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title"/>
          </p:nvPr>
        </p:nvSpPr>
        <p:spPr>
          <a:xfrm>
            <a:off x="0" y="0"/>
            <a:ext cx="9144000" cy="578825"/>
          </a:xfrm>
          <a:prstGeom prst="rect">
            <a:avLst/>
          </a:prstGeom>
          <a:noFill/>
          <a:ln>
            <a:noFill/>
          </a:ln>
        </p:spPr>
        <p:txBody>
          <a:bodyPr anchorCtr="0" anchor="ctr" bIns="45700" lIns="91425" spcFirstLastPara="1" rIns="91425" wrap="square" tIns="45700">
            <a:noAutofit/>
          </a:bodyPr>
          <a:lstStyle/>
          <a:p>
            <a:pPr indent="0" lvl="0" marL="231775" marR="0" rtl="0" algn="l">
              <a:spcBef>
                <a:spcPts val="0"/>
              </a:spcBef>
              <a:spcAft>
                <a:spcPts val="0"/>
              </a:spcAft>
              <a:buClr>
                <a:srgbClr val="166571"/>
              </a:buClr>
              <a:buSzPts val="2000"/>
              <a:buFont typeface="Helvetica Neue"/>
              <a:buNone/>
            </a:pPr>
            <a:r>
              <a:rPr b="1" i="0" lang="en-US" sz="2000" u="none" cap="none" strike="noStrike">
                <a:solidFill>
                  <a:srgbClr val="166571"/>
                </a:solidFill>
                <a:latin typeface="Helvetica Neue"/>
                <a:ea typeface="Helvetica Neue"/>
                <a:cs typeface="Helvetica Neue"/>
                <a:sym typeface="Helvetica Neue"/>
              </a:rPr>
              <a:t>Unicode</a:t>
            </a:r>
            <a:endParaRPr/>
          </a:p>
        </p:txBody>
      </p:sp>
      <p:graphicFrame>
        <p:nvGraphicFramePr>
          <p:cNvPr id="60" name="Shape 60"/>
          <p:cNvGraphicFramePr/>
          <p:nvPr/>
        </p:nvGraphicFramePr>
        <p:xfrm>
          <a:off x="1524000" y="1397000"/>
          <a:ext cx="3000000" cy="3000000"/>
        </p:xfrm>
        <a:graphic>
          <a:graphicData uri="http://schemas.openxmlformats.org/drawingml/2006/table">
            <a:tbl>
              <a:tblPr bandRow="1" firstRow="1">
                <a:noFill/>
                <a:tableStyleId>{ADE201DC-439A-4BAE-A5C7-7F47B8533EE5}</a:tableStyleId>
              </a:tblPr>
              <a:tblGrid>
                <a:gridCol w="3048000"/>
                <a:gridCol w="3048000"/>
              </a:tblGrid>
              <a:tr h="370850">
                <a:tc>
                  <a:txBody>
                    <a:bodyPr>
                      <a:noAutofit/>
                    </a:bodyPr>
                    <a:lstStyle/>
                    <a:p>
                      <a:pPr indent="0" lvl="0" marL="0" marR="0" rtl="0" algn="l">
                        <a:spcBef>
                          <a:spcPts val="0"/>
                        </a:spcBef>
                        <a:spcAft>
                          <a:spcPts val="0"/>
                        </a:spcAft>
                        <a:buNone/>
                      </a:pPr>
                      <a:r>
                        <a:rPr lang="en-US" sz="1400" u="none" cap="none" strike="noStrike"/>
                        <a:t>32</a:t>
                      </a:r>
                      <a:endParaRPr/>
                    </a:p>
                  </a:txBody>
                  <a:tcPr marT="45725" marB="45725" marR="91450" marL="91450"/>
                </a:tc>
                <a:tc>
                  <a:txBody>
                    <a:bodyPr>
                      <a:noAutofit/>
                    </a:bodyPr>
                    <a:lstStyle/>
                    <a:p>
                      <a:pPr indent="0" lvl="0" marL="0" marR="0" rtl="0" algn="l">
                        <a:spcBef>
                          <a:spcPts val="0"/>
                        </a:spcBef>
                        <a:spcAft>
                          <a:spcPts val="0"/>
                        </a:spcAft>
                        <a:buNone/>
                      </a:pPr>
                      <a:r>
                        <a:rPr lang="en-US" sz="1400"/>
                        <a:t>Пробел</a:t>
                      </a:r>
                      <a:endParaRPr sz="1400"/>
                    </a:p>
                  </a:txBody>
                  <a:tcPr marT="45725" marB="45725" marR="91450" marL="91450"/>
                </a:tc>
              </a:tr>
              <a:tr h="370850">
                <a:tc>
                  <a:txBody>
                    <a:bodyPr>
                      <a:noAutofit/>
                    </a:bodyPr>
                    <a:lstStyle/>
                    <a:p>
                      <a:pPr indent="0" lvl="0" marL="0" marR="0" rtl="0" algn="l">
                        <a:spcBef>
                          <a:spcPts val="0"/>
                        </a:spcBef>
                        <a:spcAft>
                          <a:spcPts val="0"/>
                        </a:spcAft>
                        <a:buNone/>
                      </a:pPr>
                      <a:r>
                        <a:rPr lang="en-US" sz="1400"/>
                        <a:t>97</a:t>
                      </a:r>
                      <a:endParaRPr sz="1400"/>
                    </a:p>
                  </a:txBody>
                  <a:tcPr marT="45725" marB="45725" marR="91450" marL="91450"/>
                </a:tc>
                <a:tc>
                  <a:txBody>
                    <a:bodyPr>
                      <a:noAutofit/>
                    </a:bodyPr>
                    <a:lstStyle/>
                    <a:p>
                      <a:pPr indent="0" lvl="0" marL="0" marR="0" rtl="0" algn="l">
                        <a:spcBef>
                          <a:spcPts val="0"/>
                        </a:spcBef>
                        <a:spcAft>
                          <a:spcPts val="0"/>
                        </a:spcAft>
                        <a:buNone/>
                      </a:pPr>
                      <a:r>
                        <a:rPr lang="en-US" sz="1400"/>
                        <a:t>a</a:t>
                      </a:r>
                      <a:endParaRPr/>
                    </a:p>
                  </a:txBody>
                  <a:tcPr marT="45725" marB="45725" marR="91450" marL="91450"/>
                </a:tc>
              </a:tr>
              <a:tr h="370850">
                <a:tc>
                  <a:txBody>
                    <a:bodyPr>
                      <a:noAutofit/>
                    </a:bodyPr>
                    <a:lstStyle/>
                    <a:p>
                      <a:pPr indent="0" lvl="0" marL="0" marR="0" rtl="0" algn="l">
                        <a:spcBef>
                          <a:spcPts val="0"/>
                        </a:spcBef>
                        <a:spcAft>
                          <a:spcPts val="0"/>
                        </a:spcAft>
                        <a:buNone/>
                      </a:pPr>
                      <a:r>
                        <a:rPr lang="en-US" sz="1400"/>
                        <a:t>98</a:t>
                      </a:r>
                      <a:endParaRPr/>
                    </a:p>
                  </a:txBody>
                  <a:tcPr marT="45725" marB="45725" marR="91450" marL="91450"/>
                </a:tc>
                <a:tc>
                  <a:txBody>
                    <a:bodyPr>
                      <a:noAutofit/>
                    </a:bodyPr>
                    <a:lstStyle/>
                    <a:p>
                      <a:pPr indent="0" lvl="0" marL="0" marR="0" rtl="0" algn="l">
                        <a:spcBef>
                          <a:spcPts val="0"/>
                        </a:spcBef>
                        <a:spcAft>
                          <a:spcPts val="0"/>
                        </a:spcAft>
                        <a:buNone/>
                      </a:pPr>
                      <a:r>
                        <a:rPr lang="en-US" sz="1400"/>
                        <a:t>b</a:t>
                      </a:r>
                      <a:endParaRPr/>
                    </a:p>
                  </a:txBody>
                  <a:tcPr marT="45725" marB="45725" marR="91450" marL="91450"/>
                </a:tc>
              </a:tr>
              <a:tr h="370850">
                <a:tc>
                  <a:txBody>
                    <a:bodyPr>
                      <a:noAutofit/>
                    </a:bodyPr>
                    <a:lstStyle/>
                    <a:p>
                      <a:pPr indent="0" lvl="0" marL="0" marR="0" rtl="0" algn="l">
                        <a:spcBef>
                          <a:spcPts val="0"/>
                        </a:spcBef>
                        <a:spcAft>
                          <a:spcPts val="0"/>
                        </a:spcAft>
                        <a:buNone/>
                      </a:pPr>
                      <a:r>
                        <a:rPr lang="en-US" sz="1400"/>
                        <a:t>…</a:t>
                      </a:r>
                      <a:endParaRPr/>
                    </a:p>
                  </a:txBody>
                  <a:tcPr marT="45725" marB="45725" marR="91450" marL="91450"/>
                </a:tc>
                <a:tc>
                  <a:txBody>
                    <a:bodyPr>
                      <a:noAutofit/>
                    </a:bodyPr>
                    <a:lstStyle/>
                    <a:p>
                      <a:pPr indent="0" lvl="0" marL="0" marR="0" rtl="0" algn="l">
                        <a:spcBef>
                          <a:spcPts val="0"/>
                        </a:spcBef>
                        <a:spcAft>
                          <a:spcPts val="0"/>
                        </a:spcAft>
                        <a:buNone/>
                      </a:pPr>
                      <a:r>
                        <a:rPr lang="en-US" sz="1400"/>
                        <a:t>…</a:t>
                      </a:r>
                      <a:endParaRPr/>
                    </a:p>
                  </a:txBody>
                  <a:tcPr marT="45725" marB="45725" marR="91450" marL="91450"/>
                </a:tc>
              </a:tr>
              <a:tr h="370850">
                <a:tc>
                  <a:txBody>
                    <a:bodyPr>
                      <a:noAutofit/>
                    </a:bodyPr>
                    <a:lstStyle/>
                    <a:p>
                      <a:pPr indent="0" lvl="0" marL="0" marR="0" rtl="0" algn="l">
                        <a:spcBef>
                          <a:spcPts val="0"/>
                        </a:spcBef>
                        <a:spcAft>
                          <a:spcPts val="0"/>
                        </a:spcAft>
                        <a:buNone/>
                      </a:pPr>
                      <a:r>
                        <a:rPr b="0" i="0" lang="en-US" sz="1400">
                          <a:solidFill>
                            <a:schemeClr val="dk1"/>
                          </a:solidFill>
                          <a:latin typeface="Trebuchet MS"/>
                          <a:ea typeface="Trebuchet MS"/>
                          <a:cs typeface="Trebuchet MS"/>
                          <a:sym typeface="Trebuchet MS"/>
                        </a:rPr>
                        <a:t>1040</a:t>
                      </a:r>
                      <a:endParaRPr sz="1400"/>
                    </a:p>
                  </a:txBody>
                  <a:tcPr marT="45725" marB="45725" marR="91450" marL="91450"/>
                </a:tc>
                <a:tc>
                  <a:txBody>
                    <a:bodyPr>
                      <a:noAutofit/>
                    </a:bodyPr>
                    <a:lstStyle/>
                    <a:p>
                      <a:pPr indent="0" lvl="0" marL="0" marR="0" rtl="0" algn="l">
                        <a:spcBef>
                          <a:spcPts val="0"/>
                        </a:spcBef>
                        <a:spcAft>
                          <a:spcPts val="0"/>
                        </a:spcAft>
                        <a:buNone/>
                      </a:pPr>
                      <a:r>
                        <a:rPr lang="en-US" sz="1400"/>
                        <a:t>A (русская буква)</a:t>
                      </a:r>
                      <a:endParaRPr sz="1400"/>
                    </a:p>
                  </a:txBody>
                  <a:tcPr marT="45725" marB="45725" marR="91450" marL="91450"/>
                </a:tc>
              </a:tr>
            </a:tbl>
          </a:graphicData>
        </a:graphic>
      </p:graphicFrame>
      <p:sp>
        <p:nvSpPr>
          <p:cNvPr id="61" name="Shape 61"/>
          <p:cNvSpPr txBox="1"/>
          <p:nvPr/>
        </p:nvSpPr>
        <p:spPr>
          <a:xfrm>
            <a:off x="523980" y="3832261"/>
            <a:ext cx="7417943"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Unicode – это стандарт, он не решает, как это будет представляться на диске.</a:t>
            </a:r>
            <a:endParaRPr sz="18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Shape 66"/>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Кодировки</a:t>
            </a:r>
            <a:endParaRPr/>
          </a:p>
        </p:txBody>
      </p:sp>
      <p:cxnSp>
        <p:nvCxnSpPr>
          <p:cNvPr id="67" name="Shape 67"/>
          <p:cNvCxnSpPr/>
          <p:nvPr/>
        </p:nvCxnSpPr>
        <p:spPr>
          <a:xfrm>
            <a:off x="4197425" y="903450"/>
            <a:ext cx="0" cy="4435200"/>
          </a:xfrm>
          <a:prstGeom prst="straightConnector1">
            <a:avLst/>
          </a:prstGeom>
          <a:noFill/>
          <a:ln cap="flat" cmpd="sng" w="9525">
            <a:solidFill>
              <a:schemeClr val="dk2"/>
            </a:solidFill>
            <a:prstDash val="solid"/>
            <a:round/>
            <a:headEnd len="med" w="med" type="none"/>
            <a:tailEnd len="med" w="med" type="none"/>
          </a:ln>
        </p:spPr>
      </p:cxnSp>
      <p:sp>
        <p:nvSpPr>
          <p:cNvPr id="68" name="Shape 68"/>
          <p:cNvSpPr txBox="1"/>
          <p:nvPr/>
        </p:nvSpPr>
        <p:spPr>
          <a:xfrm>
            <a:off x="734200" y="944525"/>
            <a:ext cx="1752000" cy="451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2400"/>
              <a:t>ASCII</a:t>
            </a:r>
            <a:endParaRPr sz="2400"/>
          </a:p>
        </p:txBody>
      </p:sp>
      <p:cxnSp>
        <p:nvCxnSpPr>
          <p:cNvPr id="69" name="Shape 69"/>
          <p:cNvCxnSpPr/>
          <p:nvPr/>
        </p:nvCxnSpPr>
        <p:spPr>
          <a:xfrm>
            <a:off x="159275" y="1628950"/>
            <a:ext cx="8541600" cy="0"/>
          </a:xfrm>
          <a:prstGeom prst="straightConnector1">
            <a:avLst/>
          </a:prstGeom>
          <a:noFill/>
          <a:ln cap="flat" cmpd="sng" w="9525">
            <a:solidFill>
              <a:schemeClr val="dk2"/>
            </a:solidFill>
            <a:prstDash val="solid"/>
            <a:round/>
            <a:headEnd len="med" w="med" type="none"/>
            <a:tailEnd len="med" w="med" type="none"/>
          </a:ln>
        </p:spPr>
      </p:cxnSp>
      <p:sp>
        <p:nvSpPr>
          <p:cNvPr id="70" name="Shape 70"/>
          <p:cNvSpPr txBox="1"/>
          <p:nvPr/>
        </p:nvSpPr>
        <p:spPr>
          <a:xfrm>
            <a:off x="4676525" y="944525"/>
            <a:ext cx="1752000" cy="578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2400"/>
              <a:t>UNICODE</a:t>
            </a:r>
            <a:endParaRPr sz="2400"/>
          </a:p>
        </p:txBody>
      </p:sp>
      <p:sp>
        <p:nvSpPr>
          <p:cNvPr id="71" name="Shape 71"/>
          <p:cNvSpPr txBox="1"/>
          <p:nvPr/>
        </p:nvSpPr>
        <p:spPr>
          <a:xfrm>
            <a:off x="611000" y="1875350"/>
            <a:ext cx="1026600" cy="1330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ASCII</a:t>
            </a:r>
            <a:endParaRPr sz="1800"/>
          </a:p>
          <a:p>
            <a:pPr indent="0" lvl="0" marL="0">
              <a:spcBef>
                <a:spcPts val="0"/>
              </a:spcBef>
              <a:spcAft>
                <a:spcPts val="0"/>
              </a:spcAft>
              <a:buNone/>
            </a:pPr>
            <a:r>
              <a:rPr lang="en-US" sz="1800"/>
              <a:t>CP1251</a:t>
            </a:r>
            <a:endParaRPr sz="1800"/>
          </a:p>
          <a:p>
            <a:pPr indent="0" lvl="0" marL="0">
              <a:spcBef>
                <a:spcPts val="0"/>
              </a:spcBef>
              <a:spcAft>
                <a:spcPts val="0"/>
              </a:spcAft>
              <a:buNone/>
            </a:pPr>
            <a:r>
              <a:rPr lang="en-US" sz="1800"/>
              <a:t>KOI8</a:t>
            </a:r>
            <a:endParaRPr sz="1800"/>
          </a:p>
        </p:txBody>
      </p:sp>
      <p:sp>
        <p:nvSpPr>
          <p:cNvPr id="72" name="Shape 72"/>
          <p:cNvSpPr txBox="1"/>
          <p:nvPr/>
        </p:nvSpPr>
        <p:spPr>
          <a:xfrm>
            <a:off x="4473025" y="1973000"/>
            <a:ext cx="2626500" cy="1233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UTF8 (от 1 до 4 байт)</a:t>
            </a:r>
            <a:endParaRPr sz="1800"/>
          </a:p>
          <a:p>
            <a:pPr indent="0" lvl="0" marL="0">
              <a:spcBef>
                <a:spcPts val="0"/>
              </a:spcBef>
              <a:spcAft>
                <a:spcPts val="0"/>
              </a:spcAft>
              <a:buNone/>
            </a:pPr>
            <a:r>
              <a:rPr lang="en-US" sz="1800"/>
              <a:t>UTF16 (2 или 4 байта)</a:t>
            </a:r>
            <a:endParaRPr sz="1800"/>
          </a:p>
          <a:p>
            <a:pPr indent="0" lvl="0" marL="0">
              <a:spcBef>
                <a:spcPts val="0"/>
              </a:spcBef>
              <a:spcAft>
                <a:spcPts val="0"/>
              </a:spcAft>
              <a:buNone/>
            </a:pPr>
            <a:r>
              <a:rPr lang="en-US" sz="1800"/>
              <a:t>UTF32 (4 байта)</a:t>
            </a:r>
            <a:endParaRPr sz="1800"/>
          </a:p>
          <a:p>
            <a:pPr indent="0" lvl="0" marL="0" rtl="0">
              <a:spcBef>
                <a:spcPts val="0"/>
              </a:spcBef>
              <a:spcAft>
                <a:spcPts val="0"/>
              </a:spcAft>
              <a:buNone/>
            </a:pPr>
            <a:r>
              <a:t/>
            </a:r>
            <a:endParaRPr sz="1800"/>
          </a:p>
        </p:txBody>
      </p:sp>
      <p:cxnSp>
        <p:nvCxnSpPr>
          <p:cNvPr id="73" name="Shape 73"/>
          <p:cNvCxnSpPr/>
          <p:nvPr/>
        </p:nvCxnSpPr>
        <p:spPr>
          <a:xfrm>
            <a:off x="1760850" y="1738450"/>
            <a:ext cx="0" cy="1410000"/>
          </a:xfrm>
          <a:prstGeom prst="straightConnector1">
            <a:avLst/>
          </a:prstGeom>
          <a:noFill/>
          <a:ln cap="flat" cmpd="sng" w="9525">
            <a:solidFill>
              <a:schemeClr val="dk2"/>
            </a:solidFill>
            <a:prstDash val="solid"/>
            <a:round/>
            <a:headEnd len="med" w="med" type="none"/>
            <a:tailEnd len="med" w="med" type="none"/>
          </a:ln>
        </p:spPr>
      </p:cxnSp>
      <p:sp>
        <p:nvSpPr>
          <p:cNvPr id="74" name="Shape 74"/>
          <p:cNvSpPr txBox="1"/>
          <p:nvPr/>
        </p:nvSpPr>
        <p:spPr>
          <a:xfrm>
            <a:off x="1925125" y="2162800"/>
            <a:ext cx="1122300" cy="520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1 байт</a:t>
            </a:r>
            <a:endParaRPr sz="1800"/>
          </a:p>
        </p:txBody>
      </p:sp>
      <p:sp>
        <p:nvSpPr>
          <p:cNvPr id="75" name="Shape 75"/>
          <p:cNvSpPr txBox="1"/>
          <p:nvPr/>
        </p:nvSpPr>
        <p:spPr>
          <a:xfrm>
            <a:off x="644050" y="3325225"/>
            <a:ext cx="2993700" cy="2158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П</a:t>
            </a:r>
            <a:r>
              <a:rPr lang="en-US" sz="1800"/>
              <a:t>оддерживается только 255 символов (кодировка ASCII - только 128)</a:t>
            </a:r>
            <a:endParaRPr sz="1800"/>
          </a:p>
          <a:p>
            <a:pPr indent="0" lvl="0" marL="0">
              <a:spcBef>
                <a:spcPts val="0"/>
              </a:spcBef>
              <a:spcAft>
                <a:spcPts val="0"/>
              </a:spcAft>
              <a:buNone/>
            </a:pPr>
            <a:r>
              <a:rPr lang="en-US" sz="1800"/>
              <a:t>Под каждый язык своя кодировка</a:t>
            </a:r>
            <a:endParaRPr sz="1800"/>
          </a:p>
          <a:p>
            <a:pPr indent="0" lvl="0" marL="0">
              <a:spcBef>
                <a:spcPts val="0"/>
              </a:spcBef>
              <a:spcAft>
                <a:spcPts val="0"/>
              </a:spcAft>
              <a:buNone/>
            </a:pPr>
            <a:r>
              <a:rPr lang="en-US" sz="1800"/>
              <a:t>Кодировки не совместимы с друг другом</a:t>
            </a:r>
            <a:endParaRPr sz="1800"/>
          </a:p>
        </p:txBody>
      </p:sp>
      <p:sp>
        <p:nvSpPr>
          <p:cNvPr id="76" name="Shape 76"/>
          <p:cNvSpPr txBox="1"/>
          <p:nvPr/>
        </p:nvSpPr>
        <p:spPr>
          <a:xfrm>
            <a:off x="4530250" y="3325225"/>
            <a:ext cx="2993700" cy="21111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1800"/>
              <a:t>П</a:t>
            </a:r>
            <a:r>
              <a:rPr lang="en-US" sz="1800"/>
              <a:t>оддерживается &gt;1М символов</a:t>
            </a:r>
            <a:endParaRPr sz="1800"/>
          </a:p>
          <a:p>
            <a:pPr indent="0" lvl="0" marL="0">
              <a:spcBef>
                <a:spcPts val="0"/>
              </a:spcBef>
              <a:spcAft>
                <a:spcPts val="0"/>
              </a:spcAft>
              <a:buNone/>
            </a:pPr>
            <a:r>
              <a:rPr lang="en-US" sz="1800"/>
              <a:t>Кодировки реализуют единый стандарт Unicode,</a:t>
            </a:r>
            <a:endParaRPr sz="1800"/>
          </a:p>
          <a:p>
            <a:pPr indent="0" lvl="0" marL="0">
              <a:spcBef>
                <a:spcPts val="0"/>
              </a:spcBef>
              <a:spcAft>
                <a:spcPts val="0"/>
              </a:spcAft>
              <a:buNone/>
            </a:pPr>
            <a:r>
              <a:rPr lang="en-US" sz="1800"/>
              <a:t>поэтому совместимы с друг другом</a:t>
            </a:r>
            <a:endParaRPr sz="1800"/>
          </a:p>
          <a:p>
            <a:pPr indent="0" lvl="0" marL="0" rtl="0">
              <a:spcBef>
                <a:spcPts val="0"/>
              </a:spcBef>
              <a:spcAft>
                <a:spcPts val="0"/>
              </a:spcAft>
              <a:buNone/>
            </a:pPr>
            <a:r>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Shape 81"/>
          <p:cNvSpPr txBox="1"/>
          <p:nvPr>
            <p:ph type="title"/>
          </p:nvPr>
        </p:nvSpPr>
        <p:spPr>
          <a:xfrm>
            <a:off x="0" y="0"/>
            <a:ext cx="9144000" cy="578825"/>
          </a:xfrm>
          <a:prstGeom prst="rect">
            <a:avLst/>
          </a:prstGeom>
          <a:noFill/>
          <a:ln>
            <a:noFill/>
          </a:ln>
        </p:spPr>
        <p:txBody>
          <a:bodyPr anchorCtr="0" anchor="ctr" bIns="45700" lIns="91425" spcFirstLastPara="1" rIns="91425" wrap="square" tIns="45700">
            <a:noAutofit/>
          </a:bodyPr>
          <a:lstStyle/>
          <a:p>
            <a:pPr indent="0" lvl="0" marL="231775" marR="0" rtl="0" algn="l">
              <a:spcBef>
                <a:spcPts val="0"/>
              </a:spcBef>
              <a:spcAft>
                <a:spcPts val="0"/>
              </a:spcAft>
              <a:buClr>
                <a:srgbClr val="166571"/>
              </a:buClr>
              <a:buSzPts val="2000"/>
              <a:buFont typeface="Helvetica Neue"/>
              <a:buNone/>
            </a:pPr>
            <a:r>
              <a:rPr b="1" i="0" lang="en-US" sz="2000" u="none" cap="none" strike="noStrike">
                <a:solidFill>
                  <a:srgbClr val="166571"/>
                </a:solidFill>
                <a:latin typeface="Helvetica Neue"/>
                <a:ea typeface="Helvetica Neue"/>
                <a:cs typeface="Helvetica Neue"/>
                <a:sym typeface="Helvetica Neue"/>
              </a:rPr>
              <a:t>UTF8</a:t>
            </a:r>
            <a:endParaRPr/>
          </a:p>
        </p:txBody>
      </p:sp>
      <p:sp>
        <p:nvSpPr>
          <p:cNvPr id="82" name="Shape 82"/>
          <p:cNvSpPr/>
          <p:nvPr/>
        </p:nvSpPr>
        <p:spPr>
          <a:xfrm>
            <a:off x="1436723" y="65919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83" name="Shape 83"/>
          <p:cNvSpPr/>
          <p:nvPr/>
        </p:nvSpPr>
        <p:spPr>
          <a:xfrm>
            <a:off x="1890070"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4" name="Shape 84"/>
          <p:cNvSpPr/>
          <p:nvPr/>
        </p:nvSpPr>
        <p:spPr>
          <a:xfrm>
            <a:off x="2343418"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5" name="Shape 85"/>
          <p:cNvSpPr/>
          <p:nvPr/>
        </p:nvSpPr>
        <p:spPr>
          <a:xfrm>
            <a:off x="2796765"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6" name="Shape 86"/>
          <p:cNvSpPr/>
          <p:nvPr/>
        </p:nvSpPr>
        <p:spPr>
          <a:xfrm>
            <a:off x="3250112"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7" name="Shape 87"/>
          <p:cNvSpPr/>
          <p:nvPr/>
        </p:nvSpPr>
        <p:spPr>
          <a:xfrm>
            <a:off x="3703459"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8" name="Shape 88"/>
          <p:cNvSpPr/>
          <p:nvPr/>
        </p:nvSpPr>
        <p:spPr>
          <a:xfrm>
            <a:off x="4156807"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89" name="Shape 89"/>
          <p:cNvSpPr/>
          <p:nvPr/>
        </p:nvSpPr>
        <p:spPr>
          <a:xfrm>
            <a:off x="4610154" y="65919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90" name="Shape 90"/>
          <p:cNvSpPr txBox="1"/>
          <p:nvPr/>
        </p:nvSpPr>
        <p:spPr>
          <a:xfrm>
            <a:off x="144043" y="596707"/>
            <a:ext cx="829073"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0 - 127</a:t>
            </a:r>
            <a:endParaRPr/>
          </a:p>
        </p:txBody>
      </p:sp>
      <p:sp>
        <p:nvSpPr>
          <p:cNvPr id="91" name="Shape 91"/>
          <p:cNvSpPr/>
          <p:nvPr/>
        </p:nvSpPr>
        <p:spPr>
          <a:xfrm>
            <a:off x="1449419"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92" name="Shape 92"/>
          <p:cNvSpPr/>
          <p:nvPr/>
        </p:nvSpPr>
        <p:spPr>
          <a:xfrm>
            <a:off x="1902766"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93" name="Shape 93"/>
          <p:cNvSpPr/>
          <p:nvPr/>
        </p:nvSpPr>
        <p:spPr>
          <a:xfrm>
            <a:off x="235611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94" name="Shape 94"/>
          <p:cNvSpPr/>
          <p:nvPr/>
        </p:nvSpPr>
        <p:spPr>
          <a:xfrm>
            <a:off x="280946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95" name="Shape 95"/>
          <p:cNvSpPr/>
          <p:nvPr/>
        </p:nvSpPr>
        <p:spPr>
          <a:xfrm>
            <a:off x="326280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96" name="Shape 96"/>
          <p:cNvSpPr/>
          <p:nvPr/>
        </p:nvSpPr>
        <p:spPr>
          <a:xfrm>
            <a:off x="3716155"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97" name="Shape 97"/>
          <p:cNvSpPr/>
          <p:nvPr/>
        </p:nvSpPr>
        <p:spPr>
          <a:xfrm>
            <a:off x="416950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98" name="Shape 98"/>
          <p:cNvSpPr/>
          <p:nvPr/>
        </p:nvSpPr>
        <p:spPr>
          <a:xfrm>
            <a:off x="4622850"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nvGrpSpPr>
          <p:cNvPr id="99" name="Shape 99"/>
          <p:cNvGrpSpPr/>
          <p:nvPr/>
        </p:nvGrpSpPr>
        <p:grpSpPr>
          <a:xfrm>
            <a:off x="5159487" y="1419379"/>
            <a:ext cx="3626778" cy="385281"/>
            <a:chOff x="5159487" y="1419379"/>
            <a:chExt cx="3626778" cy="385281"/>
          </a:xfrm>
        </p:grpSpPr>
        <p:sp>
          <p:nvSpPr>
            <p:cNvPr id="100" name="Shape 100"/>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01" name="Shape 101"/>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02" name="Shape 102"/>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03" name="Shape 103"/>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04" name="Shape 104"/>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05" name="Shape 105"/>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06" name="Shape 106"/>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07" name="Shape 107"/>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sp>
        <p:nvSpPr>
          <p:cNvPr id="108" name="Shape 108"/>
          <p:cNvSpPr txBox="1"/>
          <p:nvPr/>
        </p:nvSpPr>
        <p:spPr>
          <a:xfrm>
            <a:off x="141114" y="1462355"/>
            <a:ext cx="1225015"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128 - 2047</a:t>
            </a:r>
            <a:endParaRPr/>
          </a:p>
        </p:txBody>
      </p:sp>
      <p:sp>
        <p:nvSpPr>
          <p:cNvPr id="109" name="Shape 109"/>
          <p:cNvSpPr/>
          <p:nvPr/>
        </p:nvSpPr>
        <p:spPr>
          <a:xfrm>
            <a:off x="1453726" y="2206965"/>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10" name="Shape 110"/>
          <p:cNvSpPr/>
          <p:nvPr/>
        </p:nvSpPr>
        <p:spPr>
          <a:xfrm>
            <a:off x="1907073" y="2206965"/>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11" name="Shape 111"/>
          <p:cNvSpPr/>
          <p:nvPr/>
        </p:nvSpPr>
        <p:spPr>
          <a:xfrm>
            <a:off x="2360421" y="2206965"/>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12" name="Shape 112"/>
          <p:cNvSpPr/>
          <p:nvPr/>
        </p:nvSpPr>
        <p:spPr>
          <a:xfrm>
            <a:off x="2813768" y="2206965"/>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13" name="Shape 113"/>
          <p:cNvSpPr/>
          <p:nvPr/>
        </p:nvSpPr>
        <p:spPr>
          <a:xfrm>
            <a:off x="3267115" y="2206965"/>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14" name="Shape 114"/>
          <p:cNvSpPr/>
          <p:nvPr/>
        </p:nvSpPr>
        <p:spPr>
          <a:xfrm>
            <a:off x="3720462" y="2206965"/>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15" name="Shape 115"/>
          <p:cNvSpPr/>
          <p:nvPr/>
        </p:nvSpPr>
        <p:spPr>
          <a:xfrm>
            <a:off x="4173810" y="2206965"/>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16" name="Shape 116"/>
          <p:cNvSpPr/>
          <p:nvPr/>
        </p:nvSpPr>
        <p:spPr>
          <a:xfrm>
            <a:off x="4627157" y="2206965"/>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17" name="Shape 117"/>
          <p:cNvSpPr txBox="1"/>
          <p:nvPr/>
        </p:nvSpPr>
        <p:spPr>
          <a:xfrm>
            <a:off x="104311" y="2154530"/>
            <a:ext cx="141417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2048 - 65535</a:t>
            </a:r>
            <a:endParaRPr/>
          </a:p>
        </p:txBody>
      </p:sp>
      <p:cxnSp>
        <p:nvCxnSpPr>
          <p:cNvPr id="118" name="Shape 118"/>
          <p:cNvCxnSpPr/>
          <p:nvPr/>
        </p:nvCxnSpPr>
        <p:spPr>
          <a:xfrm>
            <a:off x="141114" y="1160980"/>
            <a:ext cx="8621326" cy="0"/>
          </a:xfrm>
          <a:prstGeom prst="straightConnector1">
            <a:avLst/>
          </a:prstGeom>
          <a:noFill/>
          <a:ln cap="flat" cmpd="sng" w="25400">
            <a:solidFill>
              <a:schemeClr val="accent1"/>
            </a:solidFill>
            <a:prstDash val="solid"/>
            <a:round/>
            <a:headEnd len="sm" w="sm" type="none"/>
            <a:tailEnd len="sm" w="sm" type="none"/>
          </a:ln>
          <a:effectLst>
            <a:outerShdw blurRad="40000" rotWithShape="0" dir="5400000" dist="20000">
              <a:srgbClr val="000000">
                <a:alpha val="37647"/>
              </a:srgbClr>
            </a:outerShdw>
          </a:effectLst>
        </p:spPr>
      </p:cxnSp>
      <p:cxnSp>
        <p:nvCxnSpPr>
          <p:cNvPr id="119" name="Shape 119"/>
          <p:cNvCxnSpPr/>
          <p:nvPr/>
        </p:nvCxnSpPr>
        <p:spPr>
          <a:xfrm>
            <a:off x="104311" y="2012023"/>
            <a:ext cx="8719612" cy="0"/>
          </a:xfrm>
          <a:prstGeom prst="straightConnector1">
            <a:avLst/>
          </a:prstGeom>
          <a:noFill/>
          <a:ln cap="flat" cmpd="sng" w="25400">
            <a:solidFill>
              <a:schemeClr val="accent1"/>
            </a:solidFill>
            <a:prstDash val="solid"/>
            <a:round/>
            <a:headEnd len="sm" w="sm" type="none"/>
            <a:tailEnd len="sm" w="sm" type="none"/>
          </a:ln>
          <a:effectLst>
            <a:outerShdw blurRad="40000" rotWithShape="0" dir="5400000" dist="20000">
              <a:srgbClr val="000000">
                <a:alpha val="37647"/>
              </a:srgbClr>
            </a:outerShdw>
          </a:effectLst>
        </p:spPr>
      </p:cxnSp>
      <p:sp>
        <p:nvSpPr>
          <p:cNvPr id="120" name="Shape 120"/>
          <p:cNvSpPr/>
          <p:nvPr/>
        </p:nvSpPr>
        <p:spPr>
          <a:xfrm>
            <a:off x="1490529" y="3680221"/>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21" name="Shape 121"/>
          <p:cNvSpPr/>
          <p:nvPr/>
        </p:nvSpPr>
        <p:spPr>
          <a:xfrm>
            <a:off x="1943876" y="3680221"/>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22" name="Shape 122"/>
          <p:cNvSpPr/>
          <p:nvPr/>
        </p:nvSpPr>
        <p:spPr>
          <a:xfrm>
            <a:off x="2397224" y="3680221"/>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23" name="Shape 123"/>
          <p:cNvSpPr/>
          <p:nvPr/>
        </p:nvSpPr>
        <p:spPr>
          <a:xfrm>
            <a:off x="2850571" y="3680221"/>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24" name="Shape 124"/>
          <p:cNvSpPr/>
          <p:nvPr/>
        </p:nvSpPr>
        <p:spPr>
          <a:xfrm>
            <a:off x="3303918" y="3680221"/>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25" name="Shape 125"/>
          <p:cNvSpPr/>
          <p:nvPr/>
        </p:nvSpPr>
        <p:spPr>
          <a:xfrm>
            <a:off x="3757265" y="3680221"/>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26" name="Shape 126"/>
          <p:cNvSpPr/>
          <p:nvPr/>
        </p:nvSpPr>
        <p:spPr>
          <a:xfrm>
            <a:off x="4210613" y="3680221"/>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27" name="Shape 127"/>
          <p:cNvSpPr/>
          <p:nvPr/>
        </p:nvSpPr>
        <p:spPr>
          <a:xfrm>
            <a:off x="4663960" y="3680221"/>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28" name="Shape 128"/>
          <p:cNvSpPr txBox="1"/>
          <p:nvPr/>
        </p:nvSpPr>
        <p:spPr>
          <a:xfrm>
            <a:off x="93970" y="3626981"/>
            <a:ext cx="141417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2048 - 65535</a:t>
            </a:r>
            <a:endParaRPr/>
          </a:p>
        </p:txBody>
      </p:sp>
      <p:cxnSp>
        <p:nvCxnSpPr>
          <p:cNvPr id="129" name="Shape 129"/>
          <p:cNvCxnSpPr/>
          <p:nvPr/>
        </p:nvCxnSpPr>
        <p:spPr>
          <a:xfrm>
            <a:off x="141114" y="3427671"/>
            <a:ext cx="8682809" cy="0"/>
          </a:xfrm>
          <a:prstGeom prst="straightConnector1">
            <a:avLst/>
          </a:prstGeom>
          <a:noFill/>
          <a:ln cap="flat" cmpd="sng" w="25400">
            <a:solidFill>
              <a:schemeClr val="accent1"/>
            </a:solidFill>
            <a:prstDash val="solid"/>
            <a:round/>
            <a:headEnd len="sm" w="sm" type="none"/>
            <a:tailEnd len="sm" w="sm" type="none"/>
          </a:ln>
          <a:effectLst>
            <a:outerShdw blurRad="40000" rotWithShape="0" dir="5400000" dist="20000">
              <a:srgbClr val="000000">
                <a:alpha val="37647"/>
              </a:srgbClr>
            </a:outerShdw>
          </a:effectLst>
        </p:spPr>
      </p:cxnSp>
      <p:grpSp>
        <p:nvGrpSpPr>
          <p:cNvPr id="130" name="Shape 130"/>
          <p:cNvGrpSpPr/>
          <p:nvPr/>
        </p:nvGrpSpPr>
        <p:grpSpPr>
          <a:xfrm>
            <a:off x="5135662" y="2206965"/>
            <a:ext cx="3626778" cy="385281"/>
            <a:chOff x="5159487" y="1419379"/>
            <a:chExt cx="3626778" cy="385281"/>
          </a:xfrm>
        </p:grpSpPr>
        <p:sp>
          <p:nvSpPr>
            <p:cNvPr id="131" name="Shape 131"/>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32" name="Shape 132"/>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33" name="Shape 133"/>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34" name="Shape 134"/>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35" name="Shape 135"/>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36" name="Shape 136"/>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37" name="Shape 137"/>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38" name="Shape 138"/>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grpSp>
        <p:nvGrpSpPr>
          <p:cNvPr id="139" name="Shape 139"/>
          <p:cNvGrpSpPr/>
          <p:nvPr/>
        </p:nvGrpSpPr>
        <p:grpSpPr>
          <a:xfrm>
            <a:off x="5197145" y="3680221"/>
            <a:ext cx="3626778" cy="385281"/>
            <a:chOff x="5159487" y="1419379"/>
            <a:chExt cx="3626778" cy="385281"/>
          </a:xfrm>
        </p:grpSpPr>
        <p:sp>
          <p:nvSpPr>
            <p:cNvPr id="140" name="Shape 140"/>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41" name="Shape 141"/>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42" name="Shape 142"/>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43" name="Shape 143"/>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44" name="Shape 144"/>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45" name="Shape 145"/>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46" name="Shape 146"/>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47" name="Shape 147"/>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grpSp>
        <p:nvGrpSpPr>
          <p:cNvPr id="148" name="Shape 148"/>
          <p:cNvGrpSpPr/>
          <p:nvPr/>
        </p:nvGrpSpPr>
        <p:grpSpPr>
          <a:xfrm>
            <a:off x="1449419" y="2835026"/>
            <a:ext cx="3626778" cy="385281"/>
            <a:chOff x="5159487" y="1419379"/>
            <a:chExt cx="3626778" cy="385281"/>
          </a:xfrm>
        </p:grpSpPr>
        <p:sp>
          <p:nvSpPr>
            <p:cNvPr id="149" name="Shape 149"/>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50" name="Shape 150"/>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51" name="Shape 151"/>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52" name="Shape 152"/>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53" name="Shape 153"/>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54" name="Shape 154"/>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55" name="Shape 155"/>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56" name="Shape 156"/>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grpSp>
        <p:nvGrpSpPr>
          <p:cNvPr id="157" name="Shape 157"/>
          <p:cNvGrpSpPr/>
          <p:nvPr/>
        </p:nvGrpSpPr>
        <p:grpSpPr>
          <a:xfrm>
            <a:off x="1475264" y="4338150"/>
            <a:ext cx="3626778" cy="385281"/>
            <a:chOff x="5159487" y="1419379"/>
            <a:chExt cx="3626778" cy="385281"/>
          </a:xfrm>
        </p:grpSpPr>
        <p:sp>
          <p:nvSpPr>
            <p:cNvPr id="158" name="Shape 158"/>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59" name="Shape 159"/>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60" name="Shape 160"/>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61" name="Shape 161"/>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62" name="Shape 162"/>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63" name="Shape 163"/>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64" name="Shape 164"/>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65" name="Shape 165"/>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grpSp>
        <p:nvGrpSpPr>
          <p:cNvPr id="166" name="Shape 166"/>
          <p:cNvGrpSpPr/>
          <p:nvPr/>
        </p:nvGrpSpPr>
        <p:grpSpPr>
          <a:xfrm>
            <a:off x="5175260" y="4338149"/>
            <a:ext cx="3626778" cy="385281"/>
            <a:chOff x="5159487" y="1419379"/>
            <a:chExt cx="3626778" cy="385281"/>
          </a:xfrm>
        </p:grpSpPr>
        <p:sp>
          <p:nvSpPr>
            <p:cNvPr id="167" name="Shape 167"/>
            <p:cNvSpPr/>
            <p:nvPr/>
          </p:nvSpPr>
          <p:spPr>
            <a:xfrm>
              <a:off x="5159487"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1</a:t>
              </a:r>
              <a:endParaRPr/>
            </a:p>
          </p:txBody>
        </p:sp>
        <p:sp>
          <p:nvSpPr>
            <p:cNvPr id="168" name="Shape 168"/>
            <p:cNvSpPr/>
            <p:nvPr/>
          </p:nvSpPr>
          <p:spPr>
            <a:xfrm>
              <a:off x="5612834" y="1419379"/>
              <a:ext cx="453347" cy="385281"/>
            </a:xfrm>
            <a:prstGeom prst="rect">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69" name="Shape 169"/>
            <p:cNvSpPr/>
            <p:nvPr/>
          </p:nvSpPr>
          <p:spPr>
            <a:xfrm>
              <a:off x="7879571"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70" name="Shape 170"/>
            <p:cNvSpPr/>
            <p:nvPr/>
          </p:nvSpPr>
          <p:spPr>
            <a:xfrm>
              <a:off x="6066182"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71" name="Shape 171"/>
            <p:cNvSpPr/>
            <p:nvPr/>
          </p:nvSpPr>
          <p:spPr>
            <a:xfrm>
              <a:off x="6519529"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72" name="Shape 172"/>
            <p:cNvSpPr/>
            <p:nvPr/>
          </p:nvSpPr>
          <p:spPr>
            <a:xfrm>
              <a:off x="6972876"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73" name="Shape 173"/>
            <p:cNvSpPr/>
            <p:nvPr/>
          </p:nvSpPr>
          <p:spPr>
            <a:xfrm>
              <a:off x="7426223"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sp>
          <p:nvSpPr>
            <p:cNvPr id="174" name="Shape 174"/>
            <p:cNvSpPr/>
            <p:nvPr/>
          </p:nvSpPr>
          <p:spPr>
            <a:xfrm>
              <a:off x="8332918" y="1419379"/>
              <a:ext cx="453347" cy="385281"/>
            </a:xfrm>
            <a:prstGeom prst="rect">
              <a:avLst/>
            </a:prstGeom>
            <a:solidFill>
              <a:schemeClr val="accent3"/>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x</a:t>
              </a:r>
              <a:endParaRPr/>
            </a:p>
          </p:txBody>
        </p:sp>
      </p:grpSp>
      <p:sp>
        <p:nvSpPr>
          <p:cNvPr id="175" name="Shape 175"/>
          <p:cNvSpPr txBox="1"/>
          <p:nvPr/>
        </p:nvSpPr>
        <p:spPr>
          <a:xfrm>
            <a:off x="5765805" y="620994"/>
            <a:ext cx="1960793"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Совместим с ASCII</a:t>
            </a:r>
            <a:endParaRPr/>
          </a:p>
        </p:txBody>
      </p:sp>
      <p:cxnSp>
        <p:nvCxnSpPr>
          <p:cNvPr id="176" name="Shape 176"/>
          <p:cNvCxnSpPr/>
          <p:nvPr/>
        </p:nvCxnSpPr>
        <p:spPr>
          <a:xfrm rot="10800000">
            <a:off x="5350963" y="805660"/>
            <a:ext cx="453347" cy="0"/>
          </a:xfrm>
          <a:prstGeom prst="straightConnector1">
            <a:avLst/>
          </a:prstGeom>
          <a:noFill/>
          <a:ln cap="flat" cmpd="sng" w="25400">
            <a:solidFill>
              <a:schemeClr val="dk1"/>
            </a:solidFill>
            <a:prstDash val="solid"/>
            <a:round/>
            <a:headEnd len="sm" w="sm" type="none"/>
            <a:tailEnd len="med" w="med" type="triangle"/>
          </a:ln>
          <a:effectLst>
            <a:outerShdw blurRad="40000" rotWithShape="0" dir="5400000" dist="20000">
              <a:srgbClr val="000000">
                <a:alpha val="37647"/>
              </a:srgbClr>
            </a:outerShdw>
          </a:effectLst>
        </p:spPr>
      </p:cxnSp>
      <p:sp>
        <p:nvSpPr>
          <p:cNvPr id="177" name="Shape 177"/>
          <p:cNvSpPr txBox="1"/>
          <p:nvPr/>
        </p:nvSpPr>
        <p:spPr>
          <a:xfrm>
            <a:off x="271338" y="4975979"/>
            <a:ext cx="870302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Если используются символы с кодом меньше &lt;= 127, то UTF8 представляется на диске</a:t>
            </a:r>
            <a:br>
              <a:rPr lang="en-US" sz="1800">
                <a:latin typeface="Calibri"/>
                <a:ea typeface="Calibri"/>
                <a:cs typeface="Calibri"/>
                <a:sym typeface="Calibri"/>
              </a:rPr>
            </a:br>
            <a:r>
              <a:rPr lang="en-US" sz="1800">
                <a:latin typeface="Calibri"/>
                <a:ea typeface="Calibri"/>
                <a:cs typeface="Calibri"/>
                <a:sym typeface="Calibri"/>
              </a:rPr>
              <a:t>также как ASCII, то есть может прочитаться ASCII редакторами</a:t>
            </a:r>
            <a:endParaRPr sz="18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0" y="0"/>
            <a:ext cx="9144000" cy="578825"/>
          </a:xfrm>
          <a:prstGeom prst="rect">
            <a:avLst/>
          </a:prstGeom>
          <a:noFill/>
          <a:ln>
            <a:noFill/>
          </a:ln>
        </p:spPr>
        <p:txBody>
          <a:bodyPr anchorCtr="0" anchor="ctr" bIns="45700" lIns="91425" spcFirstLastPara="1" rIns="91425" wrap="square" tIns="45700">
            <a:noAutofit/>
          </a:bodyPr>
          <a:lstStyle/>
          <a:p>
            <a:pPr indent="0" lvl="0" marL="231775" marR="0" rtl="0" algn="l">
              <a:spcBef>
                <a:spcPts val="0"/>
              </a:spcBef>
              <a:spcAft>
                <a:spcPts val="0"/>
              </a:spcAft>
              <a:buClr>
                <a:srgbClr val="166571"/>
              </a:buClr>
              <a:buSzPts val="2000"/>
              <a:buFont typeface="Helvetica Neue"/>
              <a:buNone/>
            </a:pPr>
            <a:r>
              <a:rPr b="1" i="0" lang="en-US" sz="2000" u="none" cap="none" strike="noStrike">
                <a:solidFill>
                  <a:srgbClr val="166571"/>
                </a:solidFill>
                <a:latin typeface="Helvetica Neue"/>
                <a:ea typeface="Helvetica Neue"/>
                <a:cs typeface="Helvetica Neue"/>
                <a:sym typeface="Helvetica Neue"/>
              </a:rPr>
              <a:t>UTF8</a:t>
            </a:r>
            <a:endParaRPr b="1" i="0" sz="2000" u="none" cap="none" strike="noStrike">
              <a:solidFill>
                <a:srgbClr val="166571"/>
              </a:solidFill>
              <a:latin typeface="Helvetica Neue"/>
              <a:ea typeface="Helvetica Neue"/>
              <a:cs typeface="Helvetica Neue"/>
              <a:sym typeface="Helvetica Neue"/>
            </a:endParaRPr>
          </a:p>
        </p:txBody>
      </p:sp>
      <p:sp>
        <p:nvSpPr>
          <p:cNvPr id="183" name="Shape 183"/>
          <p:cNvSpPr txBox="1"/>
          <p:nvPr/>
        </p:nvSpPr>
        <p:spPr>
          <a:xfrm>
            <a:off x="657546" y="832207"/>
            <a:ext cx="61077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Английские символы занимают 1 байт и совместимы с ASCII</a:t>
            </a:r>
            <a:endParaRPr/>
          </a:p>
        </p:txBody>
      </p:sp>
      <p:sp>
        <p:nvSpPr>
          <p:cNvPr id="184" name="Shape 184"/>
          <p:cNvSpPr txBox="1"/>
          <p:nvPr/>
        </p:nvSpPr>
        <p:spPr>
          <a:xfrm>
            <a:off x="657546" y="1353939"/>
            <a:ext cx="680827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Не зависит от архитектуры компьютера Little Endian или Big Endian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type="title"/>
          </p:nvPr>
        </p:nvSpPr>
        <p:spPr>
          <a:xfrm>
            <a:off x="0" y="0"/>
            <a:ext cx="9144000" cy="578700"/>
          </a:xfrm>
          <a:prstGeom prst="rect">
            <a:avLst/>
          </a:prstGeom>
        </p:spPr>
        <p:txBody>
          <a:bodyPr anchorCtr="0" anchor="ctr" bIns="45700" lIns="91425" spcFirstLastPara="1" rIns="91425" wrap="square" tIns="45700">
            <a:noAutofit/>
          </a:bodyPr>
          <a:lstStyle/>
          <a:p>
            <a:pPr indent="0" lvl="0" marL="0">
              <a:spcBef>
                <a:spcPts val="0"/>
              </a:spcBef>
              <a:spcAft>
                <a:spcPts val="0"/>
              </a:spcAft>
              <a:buNone/>
            </a:pPr>
            <a:r>
              <a:rPr lang="en-US"/>
              <a:t>Кодировки</a:t>
            </a:r>
            <a:endParaRPr/>
          </a:p>
        </p:txBody>
      </p:sp>
      <p:sp>
        <p:nvSpPr>
          <p:cNvPr id="190" name="Shape 190"/>
          <p:cNvSpPr txBox="1"/>
          <p:nvPr/>
        </p:nvSpPr>
        <p:spPr>
          <a:xfrm>
            <a:off x="155050" y="570100"/>
            <a:ext cx="8337000" cy="5796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1800"/>
              <a:t>Кодировка представляется классом </a:t>
            </a:r>
            <a:r>
              <a:rPr b="1" lang="en-US" sz="1800"/>
              <a:t>Encoding</a:t>
            </a:r>
            <a:endParaRPr b="1" sz="1800"/>
          </a:p>
          <a:p>
            <a:pPr indent="0" lvl="0" marL="0">
              <a:spcBef>
                <a:spcPts val="0"/>
              </a:spcBef>
              <a:spcAft>
                <a:spcPts val="0"/>
              </a:spcAft>
              <a:buNone/>
            </a:pPr>
            <a:r>
              <a:t/>
            </a:r>
            <a:endParaRPr sz="1800"/>
          </a:p>
          <a:p>
            <a:pPr indent="0" lvl="0" marL="0">
              <a:spcBef>
                <a:spcPts val="0"/>
              </a:spcBef>
              <a:spcAft>
                <a:spcPts val="0"/>
              </a:spcAft>
              <a:buNone/>
            </a:pPr>
            <a:r>
              <a:rPr lang="en-US" sz="1800"/>
              <a:t>Способы создания объекта кодировки:</a:t>
            </a:r>
            <a:endParaRPr sz="1800"/>
          </a:p>
          <a:p>
            <a:pPr indent="0" lvl="0" marL="0">
              <a:spcBef>
                <a:spcPts val="0"/>
              </a:spcBef>
              <a:spcAft>
                <a:spcPts val="0"/>
              </a:spcAft>
              <a:buNone/>
            </a:pPr>
            <a:r>
              <a:t/>
            </a:r>
            <a:endParaRPr sz="1800"/>
          </a:p>
          <a:p>
            <a:pPr indent="-342900" lvl="0" marL="457200" rtl="0">
              <a:spcBef>
                <a:spcPts val="0"/>
              </a:spcBef>
              <a:spcAft>
                <a:spcPts val="0"/>
              </a:spcAft>
              <a:buSzPts val="1800"/>
              <a:buAutoNum type="arabicParenR"/>
            </a:pPr>
            <a:r>
              <a:rPr lang="en-US" sz="1800"/>
              <a:t>статический метод </a:t>
            </a:r>
            <a:r>
              <a:rPr b="1" lang="en-US" sz="1800"/>
              <a:t>GetEncoding(string encodingName)</a:t>
            </a:r>
            <a:r>
              <a:rPr lang="en-US" sz="1800"/>
              <a:t> - для получения объекта кодировки</a:t>
            </a:r>
            <a:endParaRPr sz="1800"/>
          </a:p>
          <a:p>
            <a:pPr indent="-342900" lvl="0" marL="457200" rtl="0">
              <a:spcBef>
                <a:spcPts val="0"/>
              </a:spcBef>
              <a:spcAft>
                <a:spcPts val="0"/>
              </a:spcAft>
              <a:buSzPts val="1800"/>
              <a:buAutoNum type="arabicParenR"/>
            </a:pPr>
            <a:r>
              <a:rPr lang="en-US" sz="1800"/>
              <a:t>Encoding.&lt;имя кодировки&gt; - только для часто используемых кодировок</a:t>
            </a:r>
            <a:endParaRPr sz="1800"/>
          </a:p>
          <a:p>
            <a:pPr indent="0" lvl="0" marL="0" rt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Encoding encoding = Encoding.GetEncoding(“utf-8”);</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Encoding encoding = Encoding.GetEncoding(“windows-1251”);</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a:t>
            </a:r>
            <a:endParaRPr b="1" sz="1800">
              <a:latin typeface="Courier New"/>
              <a:ea typeface="Courier New"/>
              <a:cs typeface="Courier New"/>
              <a:sym typeface="Courier New"/>
            </a:endParaRPr>
          </a:p>
          <a:p>
            <a:pPr indent="0" lvl="0" marL="0" rtl="0">
              <a:spcBef>
                <a:spcPts val="0"/>
              </a:spcBef>
              <a:spcAft>
                <a:spcPts val="0"/>
              </a:spcAft>
              <a:buNone/>
            </a:pPr>
            <a:r>
              <a:rPr b="1" lang="en-US" sz="1800">
                <a:latin typeface="Courier New"/>
                <a:ea typeface="Courier New"/>
                <a:cs typeface="Courier New"/>
                <a:sym typeface="Courier New"/>
              </a:rPr>
              <a:t>Encoding encoding = Encoding.UTF8;</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rPr lang="en-US" sz="1800"/>
              <a:t>Часто используемые кодировки:</a:t>
            </a:r>
            <a:endParaRPr sz="1800"/>
          </a:p>
          <a:p>
            <a:pPr indent="0" lvl="0" marL="0">
              <a:spcBef>
                <a:spcPts val="0"/>
              </a:spcBef>
              <a:spcAft>
                <a:spcPts val="0"/>
              </a:spcAft>
              <a:buNone/>
            </a:pPr>
            <a:r>
              <a:t/>
            </a:r>
            <a:endParaRPr sz="1800"/>
          </a:p>
          <a:p>
            <a:pPr indent="0" lvl="0" marL="0">
              <a:spcBef>
                <a:spcPts val="0"/>
              </a:spcBef>
              <a:spcAft>
                <a:spcPts val="0"/>
              </a:spcAft>
              <a:buNone/>
            </a:pPr>
            <a:r>
              <a:rPr b="1" lang="en-US" sz="1800">
                <a:latin typeface="Courier New"/>
                <a:ea typeface="Courier New"/>
                <a:cs typeface="Courier New"/>
                <a:sym typeface="Courier New"/>
              </a:rPr>
              <a:t>Encoding.ASCII</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Encoding.UTF8</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Encoding.Unicode (не Encoding.UTF16!)</a:t>
            </a:r>
            <a:endParaRPr b="1" sz="1800">
              <a:latin typeface="Courier New"/>
              <a:ea typeface="Courier New"/>
              <a:cs typeface="Courier New"/>
              <a:sym typeface="Courier New"/>
            </a:endParaRPr>
          </a:p>
          <a:p>
            <a:pPr indent="0" lvl="0" marL="0">
              <a:spcBef>
                <a:spcPts val="0"/>
              </a:spcBef>
              <a:spcAft>
                <a:spcPts val="0"/>
              </a:spcAft>
              <a:buNone/>
            </a:pPr>
            <a:r>
              <a:rPr b="1" lang="en-US" sz="1800">
                <a:latin typeface="Courier New"/>
                <a:ea typeface="Courier New"/>
                <a:cs typeface="Courier New"/>
                <a:sym typeface="Courier New"/>
              </a:rPr>
              <a:t>Encoding.UTF32</a:t>
            </a:r>
            <a:endParaRPr b="1" sz="1800">
              <a:latin typeface="Courier New"/>
              <a:ea typeface="Courier New"/>
              <a:cs typeface="Courier New"/>
              <a:sym typeface="Courier New"/>
            </a:endParaRPr>
          </a:p>
          <a:p>
            <a:pPr indent="0" lvl="0" marL="0">
              <a:spcBef>
                <a:spcPts val="0"/>
              </a:spcBef>
              <a:spcAft>
                <a:spcPts val="0"/>
              </a:spcAft>
              <a:buNone/>
            </a:pPr>
            <a:r>
              <a:t/>
            </a:r>
            <a:endParaRPr sz="1800"/>
          </a:p>
          <a:p>
            <a:pPr indent="0" lvl="0" marL="0">
              <a:spcBef>
                <a:spcPts val="0"/>
              </a:spcBef>
              <a:spcAft>
                <a:spcPts val="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PAM_PPT_General_Template_20150223">
  <a:themeElements>
    <a:clrScheme name="EPAM_Color">
      <a:dk1>
        <a:srgbClr val="464547"/>
      </a:dk1>
      <a:lt1>
        <a:srgbClr val="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